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9" r:id="rId2"/>
    <p:sldId id="258" r:id="rId3"/>
    <p:sldId id="257" r:id="rId4"/>
    <p:sldId id="256" r:id="rId5"/>
  </p:sldIdLst>
  <p:sldSz cx="9144000" cy="6858000" type="screen4x3"/>
  <p:notesSz cx="6858000" cy="9144000"/>
  <p:defaultTextStyle>
    <a:defPPr>
      <a:defRPr lang="nl-NL"/>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98" d="100"/>
          <a:sy n="98" d="100"/>
        </p:scale>
        <p:origin x="1488" y="1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04" y="354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l-NL"/>
          </a:p>
        </p:txBody>
      </p:sp>
      <p:sp>
        <p:nvSpPr>
          <p:cNvPr id="614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CB5B021-9D6B-4F41-AB08-29022DE51889}"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87921-B26E-44DD-B565-87C1A5F62B3E}" type="slidenum">
              <a:rPr lang="nl-NL"/>
              <a:pPr/>
              <a:t>2</a:t>
            </a:fld>
            <a:endParaRPr lang="nl-NL"/>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a:xfrm>
            <a:off x="533400" y="4343400"/>
            <a:ext cx="5715000" cy="4495800"/>
          </a:xfrm>
        </p:spPr>
        <p:txBody>
          <a:bodyPr/>
          <a:lstStyle/>
          <a:p>
            <a:r>
              <a:rPr lang="nl-NL">
                <a:latin typeface="Arial" pitchFamily="34" charset="0"/>
                <a:ea typeface="MS Mincho" pitchFamily="49" charset="-128"/>
              </a:rPr>
              <a:t>1. Transparanten</a:t>
            </a:r>
            <a:endParaRPr lang="nl-NL">
              <a:latin typeface="Arial" pitchFamily="34" charset="0"/>
              <a:cs typeface="Courier New" pitchFamily="49" charset="0"/>
            </a:endParaRPr>
          </a:p>
          <a:p>
            <a:r>
              <a:rPr lang="nl-NL">
                <a:latin typeface="Arial" pitchFamily="34" charset="0"/>
                <a:ea typeface="MS Mincho" pitchFamily="49" charset="-128"/>
              </a:rPr>
              <a:t>Powerpoint is uitermate geschikt voor het aanmaken van transparanten. De standaardinstellingen van </a:t>
            </a:r>
            <a:r>
              <a:rPr lang="fr-BE">
                <a:latin typeface="Arial" pitchFamily="34" charset="0"/>
                <a:ea typeface="MS Mincho" pitchFamily="49" charset="-128"/>
              </a:rPr>
              <a:t>P</a:t>
            </a:r>
            <a:r>
              <a:rPr lang="nl-NL">
                <a:latin typeface="Arial" pitchFamily="34" charset="0"/>
                <a:ea typeface="MS Mincho" pitchFamily="49" charset="-128"/>
              </a:rPr>
              <a:t>owerpoint (in tegenstelling tot Word) zorgen automatisch voor goed leesbare transparanten: landscape-ligging, indeling in titel met opsomming, groot lettertype met voldoende gewicht. Een veel voorkomende fout bij transparanten is dat er te veel tekst in een te klein en te licht lettertype getoond wordt met als gevolg dat de tekst voor het publiek moeilijk leesbaar is. Ook kop</a:t>
            </a:r>
            <a:r>
              <a:rPr lang="fr-BE">
                <a:latin typeface="Arial" pitchFamily="34" charset="0"/>
                <a:ea typeface="MS Mincho" pitchFamily="49" charset="-128"/>
              </a:rPr>
              <a:t>i</a:t>
            </a:r>
            <a:r>
              <a:rPr lang="nl-NL">
                <a:latin typeface="Arial" pitchFamily="34" charset="0"/>
                <a:ea typeface="MS Mincho" pitchFamily="49" charset="-128"/>
              </a:rPr>
              <a:t>es op transparant van getypte of gedrukte teksten hebben hetzelfde nadeel. Een vuistregel is: niet meer dan 12 regels op één transparant.</a:t>
            </a:r>
            <a:endParaRPr lang="nl-NL">
              <a:latin typeface="Arial" pitchFamily="34" charset="0"/>
              <a:cs typeface="Courier New" pitchFamily="49" charset="0"/>
            </a:endParaRPr>
          </a:p>
          <a:p>
            <a:r>
              <a:rPr lang="nl-NL">
                <a:latin typeface="Arial" pitchFamily="34" charset="0"/>
                <a:ea typeface="MS Mincho" pitchFamily="49" charset="-128"/>
              </a:rPr>
              <a:t>Transparanten in kleur zijn relatief duur zodat men vaak afziet van het inbrengen van kleurelementen op transparanten.</a:t>
            </a:r>
            <a:endParaRPr lang="nl-NL">
              <a:latin typeface="Arial" pitchFamily="34" charset="0"/>
              <a:cs typeface="Courier New" pitchFamily="49" charset="0"/>
            </a:endParaRPr>
          </a:p>
          <a:p>
            <a:r>
              <a:rPr lang="nl-NL">
                <a:latin typeface="Arial" pitchFamily="34" charset="0"/>
                <a:ea typeface="MS Mincho" pitchFamily="49" charset="-128"/>
              </a:rPr>
              <a:t>Via </a:t>
            </a:r>
            <a:r>
              <a:rPr lang="fr-BE">
                <a:latin typeface="Arial" pitchFamily="34" charset="0"/>
                <a:ea typeface="MS Mincho" pitchFamily="49" charset="-128"/>
              </a:rPr>
              <a:t>P</a:t>
            </a:r>
            <a:r>
              <a:rPr lang="nl-NL">
                <a:latin typeface="Arial" pitchFamily="34" charset="0"/>
                <a:ea typeface="MS Mincho" pitchFamily="49" charset="-128"/>
              </a:rPr>
              <a:t>owerpoint is het eenvoudig illustraties toe te voegen. Vaak wordt dit middel onderbenut. Figuren en andere visuele elementen kunnen zowel ideeën als situaties verduidelijken en zijn complementair aan woord en tekst. Anderzijds worden er te vaak illustraties toegevoegd die niets met het onderwerp te maken hebben. Men springt best sober om met dergelijke verfraaiingen omdat ze de aandacht afleiden van de inhoud.</a:t>
            </a:r>
            <a:endParaRPr lang="nl-NL">
              <a:latin typeface="Arial" pitchFamily="34" charset="0"/>
              <a:cs typeface="Courier New" pitchFamily="49" charset="0"/>
            </a:endParaRPr>
          </a:p>
          <a:p>
            <a:r>
              <a:rPr lang="nl-NL">
                <a:latin typeface="Arial" pitchFamily="34" charset="0"/>
                <a:ea typeface="MS Mincho" pitchFamily="49" charset="-128"/>
              </a:rPr>
              <a:t>Ook met achtergrondkenmerken moet men niet overdrijven maar een consequente en sobere toepassing van achtergrondelementen geeft aan een reeks transparanten een verzorgde en eigen stijl.</a:t>
            </a:r>
            <a:endParaRPr lang="fr-BE">
              <a:latin typeface="Arial" pitchFamily="34" charset="0"/>
              <a:ea typeface="MS Mincho" pitchFamily="49" charset="-128"/>
            </a:endParaRPr>
          </a:p>
          <a:p>
            <a:r>
              <a:rPr lang="nl-NL" sz="1000">
                <a:latin typeface="Arial" pitchFamily="34" charset="0"/>
                <a:ea typeface="MS Mincho" pitchFamily="49" charset="-128"/>
              </a:rPr>
              <a:t>LAPORTE, F., 'Powerpoint - Een presentatieprogramma ter ondersteuning van uw ideeën', Sociale Hogeschool Heverlee, Heverlee, niet gepubliceerde cursustekst, blz. 2.</a:t>
            </a:r>
            <a:r>
              <a:rPr lang="nl-NL">
                <a:latin typeface="Arial" pitchFamily="34" charset="0"/>
                <a:ea typeface="MS Mincho" pitchFamily="49" charset="-128"/>
              </a:rPr>
              <a:t> </a:t>
            </a:r>
            <a:endParaRPr lang="nl-NL">
              <a:latin typeface="Arial" pitchFamily="34" charset="0"/>
              <a:cs typeface="Courier New" pitchFamily="49" charset="0"/>
            </a:endParaRPr>
          </a:p>
          <a:p>
            <a:endParaRPr lang="nl-NL">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84DB25-1214-4D76-8D7F-E217623711FE}" type="slidenum">
              <a:rPr lang="nl-NL"/>
              <a:pPr/>
              <a:t>3</a:t>
            </a:fld>
            <a:endParaRPr lang="nl-NL"/>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a:xfrm>
            <a:off x="914400" y="4343400"/>
            <a:ext cx="5486400" cy="4114800"/>
          </a:xfrm>
        </p:spPr>
        <p:txBody>
          <a:bodyPr/>
          <a:lstStyle/>
          <a:p>
            <a:r>
              <a:rPr lang="fr-BE" b="1"/>
              <a:t>2. Computerondersteunde presentaties</a:t>
            </a:r>
          </a:p>
          <a:p>
            <a:r>
              <a:rPr lang="nl-NL"/>
              <a:t>Bij computerpresentaties via </a:t>
            </a:r>
            <a:r>
              <a:rPr lang="fr-BE"/>
              <a:t>P</a:t>
            </a:r>
            <a:r>
              <a:rPr lang="nl-NL"/>
              <a:t>owerpoint heeft men uiteraard dezelfde mogelijkheden van kleur, illustraties en achtergrond en dit zonder enige bijkomende kost. </a:t>
            </a:r>
          </a:p>
          <a:p>
            <a:pPr>
              <a:buFontTx/>
              <a:buChar char="•"/>
            </a:pPr>
            <a:r>
              <a:rPr lang="nl-NL"/>
              <a:t>Gekleurde tekst en achtergrond liggen voor de hand maar bedenk dat soberheid en esthetiek vaak samengaan en dat een rustig en goed leesbaar beeld een basisvereiste is.</a:t>
            </a:r>
          </a:p>
          <a:p>
            <a:pPr>
              <a:buFontTx/>
              <a:buChar char="•"/>
            </a:pPr>
            <a:r>
              <a:rPr lang="nl-NL"/>
              <a:t>Lichte tekst op een donkere achtergrond geeft vaak goede resultaten (in tegenstelling tot transparanten waar zwarte tekst op een witte achtergrond meestal te verkiezen is). </a:t>
            </a:r>
          </a:p>
          <a:p>
            <a:pPr>
              <a:buFontTx/>
              <a:buChar char="•"/>
            </a:pPr>
            <a:r>
              <a:rPr lang="nl-NL"/>
              <a:t>Er kunnen zich wel problemen voordoen als u met kleur werkt en er zwart-wit afdrukken moeten gemaakt worden. Met de afdrukoptie puur zwart-wit wordt alle kleur weggelaten, met de optie zwart-wit worden de kleuren omgezet in grijstinten. Voor een goede afdruk in grijstinten kan het nodig zijn om bepaalde kleuren aan te passen.</a:t>
            </a:r>
          </a:p>
          <a:p>
            <a:r>
              <a:rPr lang="nl-NL"/>
              <a:t>Voor animatie-effecten, dia-overgangen, geluid en video geldt dat ze een waardevolle en soms onvervangbare ondersteuning van de inhoud kunnen zijn. Maar als ze losstaan van de inhoud kunnen ze evengoed storend werken.</a:t>
            </a:r>
          </a:p>
          <a:p>
            <a:r>
              <a:rPr lang="nl-NL"/>
              <a:t>Het interessante van een animatie is dat de verschillende onderdelen van een dia niet tegelijk verschijnen. Dit kan ondermeer interessant zijn bij het tonen van grafieken, schema's en opsommingen.</a:t>
            </a:r>
          </a:p>
          <a:p>
            <a:r>
              <a:rPr lang="nl-NL" sz="1000">
                <a:latin typeface="Arial" pitchFamily="34" charset="0"/>
                <a:ea typeface="MS Mincho" pitchFamily="49" charset="-128"/>
              </a:rPr>
              <a:t>LAPORTE, F., 'Powerpoint - Een presentatieprogramma ter ondersteuning van uw ideeën', Sociale Hogeschool Heverlee, Heverlee, niet gepubliceerde cursustekst, blz. </a:t>
            </a:r>
            <a:r>
              <a:rPr lang="fr-BE" sz="1000">
                <a:latin typeface="Arial" pitchFamily="34" charset="0"/>
                <a:ea typeface="MS Mincho" pitchFamily="49" charset="-128"/>
              </a:rPr>
              <a:t>3</a:t>
            </a:r>
            <a:r>
              <a:rPr lang="nl-NL" sz="1000">
                <a:latin typeface="Arial" pitchFamily="34" charset="0"/>
                <a:ea typeface="MS Mincho" pitchFamily="49" charset="-128"/>
              </a:rPr>
              <a:t>.</a:t>
            </a:r>
            <a:r>
              <a:rPr lang="nl-NL">
                <a:latin typeface="Arial" pitchFamily="34" charset="0"/>
                <a:ea typeface="MS Mincho" pitchFamily="49" charset="-128"/>
              </a:rPr>
              <a:t> </a:t>
            </a:r>
            <a:endParaRPr lang="nl-NL">
              <a:latin typeface="Arial" pitchFamily="34" charset="0"/>
              <a:cs typeface="Courier New" pitchFamily="49" charset="0"/>
            </a:endParaRPr>
          </a:p>
          <a:p>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1DA2A6-1393-4F27-864A-752F7F619ADB}" type="slidenum">
              <a:rPr lang="nl-NL"/>
              <a:pPr/>
              <a:t>4</a:t>
            </a:fld>
            <a:endParaRPr lang="nl-NL"/>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a:xfrm>
            <a:off x="914400" y="4343400"/>
            <a:ext cx="5486400" cy="4114800"/>
          </a:xfrm>
        </p:spPr>
        <p:txBody>
          <a:bodyPr/>
          <a:lstStyle/>
          <a:p>
            <a:r>
              <a:rPr lang="fr-BE" b="1"/>
              <a:t>3. Autonome toepassingen</a:t>
            </a:r>
          </a:p>
          <a:p>
            <a:r>
              <a:rPr lang="nl-NL"/>
              <a:t>Powerpoint kan ook gebruikt worden los van een spreker of van de auteur van de toepassing.</a:t>
            </a:r>
          </a:p>
          <a:p>
            <a:r>
              <a:rPr lang="nl-NL"/>
              <a:t>De passieve vorm ziet men vaak op beurzen, meer als reclame- dan als informatiemedium. Met allerlei effecten wil men daarbij de aandacht trekken. Deze vorm kan ook gebruikt worden op congressen, studiedagen, ... om bv. tijdens pauzes informatie of sfeerbeelden te tonen. Het kan ook gebruikt worden als een soort lichtkrant.</a:t>
            </a:r>
          </a:p>
          <a:p>
            <a:r>
              <a:rPr lang="nl-NL"/>
              <a:t>Bij de (inter)actieve vorm gaat de individuele gebruiker via de interne links zelf zijn weg zoeken en een selectie maken van de dia's. Het is mogelijk om op deze manier informatieve en educatieve programma `s uit te werken.</a:t>
            </a:r>
          </a:p>
          <a:p>
            <a:r>
              <a:rPr lang="nl-NL"/>
              <a:t>Toch kan ook een spreker nuttig gebruik maken van deze interactieve vorm. Via interne links kan hij terugkeren naar bepaalde dia's of navigeren naar t secundaire informatie. Op die manier kan de spreker soepel inspelen op vragen vanuit het publiek.</a:t>
            </a:r>
            <a:endParaRPr lang="fr-BE"/>
          </a:p>
          <a:p>
            <a:endParaRPr lang="nl-NL"/>
          </a:p>
          <a:p>
            <a:r>
              <a:rPr lang="nl-NL" sz="1000"/>
              <a:t>LAPORTE, F., 'Powerpoint - Een presentatieprogramma ter ondersteuning van uw ideeën', Sociale Hogeschool Heverlee, Heverlee, niet gepubliceerde cursustekst, blz. 4.</a:t>
            </a:r>
            <a:r>
              <a:rPr lang="nl-NL"/>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nl-NL" smtClean="0"/>
              <a:t>Klik om de stijl te bewerken</a:t>
            </a:r>
            <a:endParaRPr kumimoji="0"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bwMode="auto">
          <a:xfrm rot="5400000">
            <a:off x="7764621" y="1174097"/>
            <a:ext cx="2286000" cy="381000"/>
          </a:xfrm>
        </p:spPr>
        <p:txBody>
          <a:bodyPr/>
          <a:lstStyle/>
          <a:p>
            <a:r>
              <a:rPr lang="nl-BE" smtClean="0"/>
              <a:t>November 2010</a:t>
            </a:r>
            <a:endParaRPr lang="nl-NL"/>
          </a:p>
        </p:txBody>
      </p:sp>
      <p:sp>
        <p:nvSpPr>
          <p:cNvPr id="17" name="Tijdelijke aanduiding voor voettekst 16"/>
          <p:cNvSpPr>
            <a:spLocks noGrp="1"/>
          </p:cNvSpPr>
          <p:nvPr>
            <p:ph type="ftr" sz="quarter" idx="11"/>
          </p:nvPr>
        </p:nvSpPr>
        <p:spPr bwMode="auto">
          <a:xfrm rot="5400000">
            <a:off x="7077269" y="4181669"/>
            <a:ext cx="3657600" cy="384048"/>
          </a:xfrm>
        </p:spPr>
        <p:txBody>
          <a:bodyPr/>
          <a:lstStyle/>
          <a:p>
            <a:endParaRPr lang="nl-NL"/>
          </a:p>
        </p:txBody>
      </p:sp>
      <p:sp>
        <p:nvSpPr>
          <p:cNvPr id="10" name="Rechthoe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hoe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 verbindingslijn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echte verbindingslijn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echte verbindingslijn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hoe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Tijdelijke aanduiding voor dianummer 28"/>
          <p:cNvSpPr>
            <a:spLocks noGrp="1"/>
          </p:cNvSpPr>
          <p:nvPr>
            <p:ph type="sldNum" sz="quarter" idx="12"/>
          </p:nvPr>
        </p:nvSpPr>
        <p:spPr bwMode="auto">
          <a:xfrm>
            <a:off x="1325544" y="4928702"/>
            <a:ext cx="609600" cy="517524"/>
          </a:xfrm>
        </p:spPr>
        <p:txBody>
          <a:bodyPr/>
          <a:lstStyle/>
          <a:p>
            <a:fld id="{93225F9C-816D-4260-A485-6EDA77FDA6AF}"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r>
              <a:rPr lang="nl-BE" smtClean="0"/>
              <a:t>November 2010</a:t>
            </a:r>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D5210B-6041-4DAE-9C49-2C1233259FF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r>
              <a:rPr lang="nl-BE" smtClean="0"/>
              <a:t>November 2010</a:t>
            </a:r>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876DE0-C740-413D-AC83-1234428804DC}"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8" name="Tijdelijke aanduiding voor inhoud 7"/>
          <p:cNvSpPr>
            <a:spLocks noGrp="1"/>
          </p:cNvSpPr>
          <p:nvPr>
            <p:ph sz="quarter" idx="1"/>
          </p:nvPr>
        </p:nvSpPr>
        <p:spPr>
          <a:xfrm>
            <a:off x="457200" y="1600200"/>
            <a:ext cx="7467600" cy="487375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4"/>
          </p:nvPr>
        </p:nvSpPr>
        <p:spPr/>
        <p:txBody>
          <a:bodyPr rtlCol="0"/>
          <a:lstStyle/>
          <a:p>
            <a:r>
              <a:rPr lang="nl-BE" smtClean="0"/>
              <a:t>November 2010</a:t>
            </a:r>
            <a:endParaRPr lang="nl-NL"/>
          </a:p>
        </p:txBody>
      </p:sp>
      <p:sp>
        <p:nvSpPr>
          <p:cNvPr id="9" name="Tijdelijke aanduiding voor dianummer 8"/>
          <p:cNvSpPr>
            <a:spLocks noGrp="1"/>
          </p:cNvSpPr>
          <p:nvPr>
            <p:ph type="sldNum" sz="quarter" idx="15"/>
          </p:nvPr>
        </p:nvSpPr>
        <p:spPr/>
        <p:txBody>
          <a:bodyPr rtlCol="0"/>
          <a:lstStyle/>
          <a:p>
            <a:fld id="{FD8BF9BB-0863-489C-B6F8-E471D831801A}" type="slidenum">
              <a:rPr lang="nl-NL" smtClean="0"/>
              <a:pPr/>
              <a:t>‹nr.›</a:t>
            </a:fld>
            <a:endParaRPr lang="nl-NL"/>
          </a:p>
        </p:txBody>
      </p:sp>
      <p:sp>
        <p:nvSpPr>
          <p:cNvPr id="10" name="Tijdelijke aanduiding voor voettekst 9"/>
          <p:cNvSpPr>
            <a:spLocks noGrp="1"/>
          </p:cNvSpPr>
          <p:nvPr>
            <p:ph type="ftr" sz="quarter" idx="16"/>
          </p:nvPr>
        </p:nvSpPr>
        <p:spPr/>
        <p:txBody>
          <a:bodyPr rtlCol="0"/>
          <a:lstStyle/>
          <a:p>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bwMode="auto">
          <a:xfrm rot="5400000">
            <a:off x="7763256" y="1170432"/>
            <a:ext cx="2286000" cy="381000"/>
          </a:xfrm>
        </p:spPr>
        <p:txBody>
          <a:bodyPr/>
          <a:lstStyle/>
          <a:p>
            <a:r>
              <a:rPr lang="nl-BE" smtClean="0"/>
              <a:t>November 2010</a:t>
            </a:r>
            <a:endParaRPr lang="nl-NL"/>
          </a:p>
        </p:txBody>
      </p:sp>
      <p:sp>
        <p:nvSpPr>
          <p:cNvPr id="5" name="Tijdelijke aanduiding voor voettekst 4"/>
          <p:cNvSpPr>
            <a:spLocks noGrp="1"/>
          </p:cNvSpPr>
          <p:nvPr>
            <p:ph type="ftr" sz="quarter" idx="11"/>
          </p:nvPr>
        </p:nvSpPr>
        <p:spPr bwMode="auto">
          <a:xfrm rot="5400000">
            <a:off x="7077456" y="4178808"/>
            <a:ext cx="3657600" cy="384048"/>
          </a:xfrm>
        </p:spPr>
        <p:txBody>
          <a:bodyPr/>
          <a:lstStyle/>
          <a:p>
            <a:endParaRPr lang="nl-NL"/>
          </a:p>
        </p:txBody>
      </p:sp>
      <p:sp>
        <p:nvSpPr>
          <p:cNvPr id="9" name="Rechthoe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e verbindingslijn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echte verbindingslijn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hoe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hte verbindingslijn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dianummer 5"/>
          <p:cNvSpPr>
            <a:spLocks noGrp="1"/>
          </p:cNvSpPr>
          <p:nvPr>
            <p:ph type="sldNum" sz="quarter" idx="12"/>
          </p:nvPr>
        </p:nvSpPr>
        <p:spPr bwMode="auto">
          <a:xfrm>
            <a:off x="1340616" y="4928702"/>
            <a:ext cx="609600" cy="517524"/>
          </a:xfrm>
        </p:spPr>
        <p:txBody>
          <a:bodyPr/>
          <a:lstStyle/>
          <a:p>
            <a:fld id="{C9D92596-CD1A-4502-AC25-82461745A9F1}"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r>
              <a:rPr lang="nl-BE" smtClean="0"/>
              <a:t>November 2010</a:t>
            </a:r>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8B42AA4-2D20-4AAB-84BD-BF1ECE07E1A5}" type="slidenum">
              <a:rPr lang="nl-NL" smtClean="0"/>
              <a:pPr/>
              <a:t>‹nr.›</a:t>
            </a:fld>
            <a:endParaRPr lang="nl-NL"/>
          </a:p>
        </p:txBody>
      </p:sp>
      <p:sp>
        <p:nvSpPr>
          <p:cNvPr id="9" name="Tijdelijke aanduiding voor inhoud 8"/>
          <p:cNvSpPr>
            <a:spLocks noGrp="1"/>
          </p:cNvSpPr>
          <p:nvPr>
            <p:ph sz="quarter" idx="1"/>
          </p:nvPr>
        </p:nvSpPr>
        <p:spPr>
          <a:xfrm>
            <a:off x="457200"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270248"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nl-NL" smtClean="0"/>
              <a:t>Klik om de stijl te bewerken</a:t>
            </a:r>
            <a:endParaRPr kumimoji="0" lang="en-US"/>
          </a:p>
        </p:txBody>
      </p:sp>
      <p:sp>
        <p:nvSpPr>
          <p:cNvPr id="7" name="Tijdelijke aanduiding voor datum 6"/>
          <p:cNvSpPr>
            <a:spLocks noGrp="1"/>
          </p:cNvSpPr>
          <p:nvPr>
            <p:ph type="dt" sz="half" idx="10"/>
          </p:nvPr>
        </p:nvSpPr>
        <p:spPr/>
        <p:txBody>
          <a:bodyPr/>
          <a:lstStyle/>
          <a:p>
            <a:r>
              <a:rPr lang="nl-BE" smtClean="0"/>
              <a:t>November 2010</a:t>
            </a:r>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C9DE460-AAA7-48F2-BC8B-1CF0FE564FC4}" type="slidenum">
              <a:rPr lang="nl-NL" smtClean="0"/>
              <a:pPr/>
              <a:t>‹nr.›</a:t>
            </a:fld>
            <a:endParaRPr lang="nl-NL"/>
          </a:p>
        </p:txBody>
      </p:sp>
      <p:sp>
        <p:nvSpPr>
          <p:cNvPr id="11" name="Tijdelijke aanduiding voor inhoud 10"/>
          <p:cNvSpPr>
            <a:spLocks noGrp="1"/>
          </p:cNvSpPr>
          <p:nvPr>
            <p:ph sz="quarter" idx="2"/>
          </p:nvPr>
        </p:nvSpPr>
        <p:spPr>
          <a:xfrm>
            <a:off x="457200"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371975"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6" name="Tijdelijke aanduiding voor datum 5"/>
          <p:cNvSpPr>
            <a:spLocks noGrp="1"/>
          </p:cNvSpPr>
          <p:nvPr>
            <p:ph type="dt" sz="half" idx="10"/>
          </p:nvPr>
        </p:nvSpPr>
        <p:spPr/>
        <p:txBody>
          <a:bodyPr rtlCol="0"/>
          <a:lstStyle/>
          <a:p>
            <a:r>
              <a:rPr lang="nl-BE" smtClean="0"/>
              <a:t>November 2010</a:t>
            </a:r>
            <a:endParaRPr lang="nl-NL"/>
          </a:p>
        </p:txBody>
      </p:sp>
      <p:sp>
        <p:nvSpPr>
          <p:cNvPr id="7" name="Tijdelijke aanduiding voor dianummer 6"/>
          <p:cNvSpPr>
            <a:spLocks noGrp="1"/>
          </p:cNvSpPr>
          <p:nvPr>
            <p:ph type="sldNum" sz="quarter" idx="11"/>
          </p:nvPr>
        </p:nvSpPr>
        <p:spPr/>
        <p:txBody>
          <a:bodyPr rtlCol="0"/>
          <a:lstStyle/>
          <a:p>
            <a:fld id="{D5B06145-E1DF-42B8-830C-C17CF589B38B}" type="slidenum">
              <a:rPr lang="nl-NL" smtClean="0"/>
              <a:pPr/>
              <a:t>‹nr.›</a:t>
            </a:fld>
            <a:endParaRPr lang="nl-NL"/>
          </a:p>
        </p:txBody>
      </p:sp>
      <p:sp>
        <p:nvSpPr>
          <p:cNvPr id="8" name="Tijdelijke aanduiding voor voettekst 7"/>
          <p:cNvSpPr>
            <a:spLocks noGrp="1"/>
          </p:cNvSpPr>
          <p:nvPr>
            <p:ph type="ftr" sz="quarter" idx="12"/>
          </p:nvPr>
        </p:nvSpPr>
        <p:spPr/>
        <p:txBody>
          <a:bodyPr rtlCol="0"/>
          <a:lstStyle/>
          <a:p>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r>
              <a:rPr lang="nl-BE" smtClean="0"/>
              <a:t>November 2010</a:t>
            </a:r>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30FD6E3-F94F-4B5E-9A4F-1DC3CBEED50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e verbindingslijn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echte verbindingslijn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hte verbindingslijn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hoe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ijdelijke aanduiding voor inhoud 17"/>
          <p:cNvSpPr>
            <a:spLocks noGrp="1"/>
          </p:cNvSpPr>
          <p:nvPr>
            <p:ph sz="quarter" idx="1"/>
          </p:nvPr>
        </p:nvSpPr>
        <p:spPr>
          <a:xfrm>
            <a:off x="304800" y="274320"/>
            <a:ext cx="5638800" cy="6327648"/>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4"/>
          </p:nvPr>
        </p:nvSpPr>
        <p:spPr/>
        <p:txBody>
          <a:bodyPr rtlCol="0"/>
          <a:lstStyle/>
          <a:p>
            <a:r>
              <a:rPr lang="nl-BE" smtClean="0"/>
              <a:t>November 2010</a:t>
            </a:r>
            <a:endParaRPr lang="nl-NL"/>
          </a:p>
        </p:txBody>
      </p:sp>
      <p:sp>
        <p:nvSpPr>
          <p:cNvPr id="22" name="Tijdelijke aanduiding voor dianummer 21"/>
          <p:cNvSpPr>
            <a:spLocks noGrp="1"/>
          </p:cNvSpPr>
          <p:nvPr>
            <p:ph type="sldNum" sz="quarter" idx="15"/>
          </p:nvPr>
        </p:nvSpPr>
        <p:spPr/>
        <p:txBody>
          <a:bodyPr rtlCol="0"/>
          <a:lstStyle/>
          <a:p>
            <a:fld id="{87D27A6C-034C-485B-9B39-CE6F3F42DDAF}" type="slidenum">
              <a:rPr lang="nl-NL" smtClean="0"/>
              <a:pPr/>
              <a:t>‹nr.›</a:t>
            </a:fld>
            <a:endParaRPr lang="nl-NL"/>
          </a:p>
        </p:txBody>
      </p:sp>
      <p:sp>
        <p:nvSpPr>
          <p:cNvPr id="23" name="Tijdelijke aanduiding voor voettekst 22"/>
          <p:cNvSpPr>
            <a:spLocks noGrp="1"/>
          </p:cNvSpPr>
          <p:nvPr>
            <p:ph type="ftr" sz="quarter" idx="16"/>
          </p:nvPr>
        </p:nvSpPr>
        <p:spPr/>
        <p:txBody>
          <a:bodyPr rtlCol="0"/>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e verbindingslijn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10" name="Rechte verbindingslijn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hoe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 verbindingslijn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echte verbindingslijn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echte verbindingslijn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Tijdelijke aanduiding voor datum 16"/>
          <p:cNvSpPr>
            <a:spLocks noGrp="1"/>
          </p:cNvSpPr>
          <p:nvPr>
            <p:ph type="dt" sz="half" idx="10"/>
          </p:nvPr>
        </p:nvSpPr>
        <p:spPr/>
        <p:txBody>
          <a:bodyPr rtlCol="0"/>
          <a:lstStyle/>
          <a:p>
            <a:r>
              <a:rPr lang="nl-BE" smtClean="0"/>
              <a:t>November 2010</a:t>
            </a:r>
            <a:endParaRPr lang="nl-NL"/>
          </a:p>
        </p:txBody>
      </p:sp>
      <p:sp>
        <p:nvSpPr>
          <p:cNvPr id="18" name="Tijdelijke aanduiding voor dianummer 17"/>
          <p:cNvSpPr>
            <a:spLocks noGrp="1"/>
          </p:cNvSpPr>
          <p:nvPr>
            <p:ph type="sldNum" sz="quarter" idx="11"/>
          </p:nvPr>
        </p:nvSpPr>
        <p:spPr/>
        <p:txBody>
          <a:bodyPr rtlCol="0"/>
          <a:lstStyle/>
          <a:p>
            <a:fld id="{E172F018-855A-46A6-B845-2198ED9B17D5}" type="slidenum">
              <a:rPr lang="nl-NL" smtClean="0"/>
              <a:pPr/>
              <a:t>‹nr.›</a:t>
            </a:fld>
            <a:endParaRPr lang="nl-NL"/>
          </a:p>
        </p:txBody>
      </p:sp>
      <p:sp>
        <p:nvSpPr>
          <p:cNvPr id="21" name="Tijdelijke aanduiding voor voettekst 20"/>
          <p:cNvSpPr>
            <a:spLocks noGrp="1"/>
          </p:cNvSpPr>
          <p:nvPr>
            <p:ph type="ftr" sz="quarter" idx="12"/>
          </p:nvPr>
        </p:nvSpPr>
        <p:spPr/>
        <p:txBody>
          <a:bodyPr rtlCol="0"/>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r>
              <a:rPr lang="nl-BE" smtClean="0"/>
              <a:t>November 2010</a:t>
            </a:r>
            <a:endParaRPr lang="nl-NL"/>
          </a:p>
        </p:txBody>
      </p:sp>
      <p:sp>
        <p:nvSpPr>
          <p:cNvPr id="3" name="Tijdelijke aanduiding voor voettekst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nl-NL"/>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echte verbindingslijn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jdelijke aanduiding voor dia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C1ECD2C-108F-412B-BF4C-0101AB0BF12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audio" Target="file:///C:\Inetpub\wwwroot\msoffice\Powerpoint2007\Voorbeeldpresentaties\PARNT_03.mid" TargetMode="Externa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09600"/>
            <a:ext cx="7772400" cy="1752600"/>
          </a:xfrm>
        </p:spPr>
        <p:txBody>
          <a:bodyPr/>
          <a:lstStyle/>
          <a:p>
            <a:r>
              <a:rPr lang="fr-BE"/>
              <a:t>Powerpoint-presentaties:</a:t>
            </a:r>
            <a:br>
              <a:rPr lang="fr-BE"/>
            </a:br>
            <a:r>
              <a:rPr lang="fr-BE"/>
              <a:t/>
            </a:r>
            <a:br>
              <a:rPr lang="fr-BE"/>
            </a:br>
            <a:r>
              <a:rPr lang="fr-BE"/>
              <a:t>Gebruiksmogelijkheden</a:t>
            </a:r>
            <a:endParaRPr lang="nl-NL"/>
          </a:p>
        </p:txBody>
      </p:sp>
      <p:sp>
        <p:nvSpPr>
          <p:cNvPr id="10243" name="Rectangle 1027"/>
          <p:cNvSpPr>
            <a:spLocks noGrp="1" noChangeArrowheads="1"/>
          </p:cNvSpPr>
          <p:nvPr>
            <p:ph sz="quarter" idx="1"/>
          </p:nvPr>
        </p:nvSpPr>
        <p:spPr>
          <a:xfrm>
            <a:off x="685800" y="2895600"/>
            <a:ext cx="7772400" cy="3048000"/>
          </a:xfrm>
        </p:spPr>
        <p:txBody>
          <a:bodyPr/>
          <a:lstStyle/>
          <a:p>
            <a:pPr>
              <a:lnSpc>
                <a:spcPct val="140000"/>
              </a:lnSpc>
              <a:buClr>
                <a:schemeClr val="accent2"/>
              </a:buClr>
              <a:buFont typeface="Wingdings" pitchFamily="2" charset="2"/>
              <a:buChar char="q"/>
            </a:pPr>
            <a:r>
              <a:rPr lang="fr-BE"/>
              <a:t>  </a:t>
            </a:r>
            <a:r>
              <a:rPr lang="fr-BE">
                <a:hlinkClick r:id="rId2" action="ppaction://hlinksldjump"/>
              </a:rPr>
              <a:t>Transparanten</a:t>
            </a:r>
            <a:endParaRPr lang="fr-BE"/>
          </a:p>
          <a:p>
            <a:pPr>
              <a:lnSpc>
                <a:spcPct val="140000"/>
              </a:lnSpc>
              <a:buClr>
                <a:schemeClr val="accent2"/>
              </a:buClr>
              <a:buFont typeface="Wingdings" pitchFamily="2" charset="2"/>
              <a:buChar char="q"/>
            </a:pPr>
            <a:r>
              <a:rPr lang="fr-BE"/>
              <a:t>  </a:t>
            </a:r>
            <a:r>
              <a:rPr lang="fr-BE">
                <a:hlinkClick r:id="rId3" action="ppaction://hlinksldjump"/>
              </a:rPr>
              <a:t>Computerondersteunde presentaties</a:t>
            </a:r>
            <a:endParaRPr lang="fr-BE"/>
          </a:p>
          <a:p>
            <a:pPr>
              <a:lnSpc>
                <a:spcPct val="140000"/>
              </a:lnSpc>
              <a:buClr>
                <a:schemeClr val="accent2"/>
              </a:buClr>
              <a:buFont typeface="Wingdings" pitchFamily="2" charset="2"/>
              <a:buChar char="q"/>
            </a:pPr>
            <a:r>
              <a:rPr lang="fr-BE"/>
              <a:t>  </a:t>
            </a:r>
            <a:r>
              <a:rPr lang="fr-BE">
                <a:hlinkClick r:id="rId4" action="ppaction://hlinksldjump"/>
              </a:rPr>
              <a:t>Autonome toepassingen</a:t>
            </a:r>
            <a:endParaRPr lang="nl-NL"/>
          </a:p>
        </p:txBody>
      </p:sp>
      <p:sp>
        <p:nvSpPr>
          <p:cNvPr id="6" name="Tijdelijke aanduiding voor datum 3"/>
          <p:cNvSpPr>
            <a:spLocks noGrp="1"/>
          </p:cNvSpPr>
          <p:nvPr>
            <p:ph type="dt" sz="half" idx="14"/>
          </p:nvPr>
        </p:nvSpPr>
        <p:spPr/>
        <p:txBody>
          <a:bodyPr/>
          <a:lstStyle/>
          <a:p>
            <a:r>
              <a:rPr lang="nl-BE" smtClean="0"/>
              <a:t>November 2010</a:t>
            </a:r>
            <a:endParaRPr lang="nl-NL"/>
          </a:p>
        </p:txBody>
      </p:sp>
      <p:pic>
        <p:nvPicPr>
          <p:cNvPr id="10244" name="Picture 1028" descr="C:\Automatisering\powerpoint\Images\Powerpoint.gif"/>
          <p:cNvPicPr>
            <a:picLocks noChangeAspect="1" noChangeArrowheads="1"/>
          </p:cNvPicPr>
          <p:nvPr/>
        </p:nvPicPr>
        <p:blipFill>
          <a:blip r:embed="rId5"/>
          <a:srcRect/>
          <a:stretch>
            <a:fillRect/>
          </a:stretch>
        </p:blipFill>
        <p:spPr bwMode="auto">
          <a:xfrm>
            <a:off x="7229484" y="4714884"/>
            <a:ext cx="466716" cy="466716"/>
          </a:xfrm>
          <a:prstGeom prst="rect">
            <a:avLst/>
          </a:prstGeom>
          <a:noFill/>
        </p:spPr>
      </p:pic>
      <p:sp>
        <p:nvSpPr>
          <p:cNvPr id="10245" name="AutoShape 1029">
            <a:hlinkClick r:id="" action="ppaction://hlinkshowjump?jump=nextslide" highlightClick="1"/>
          </p:cNvPr>
          <p:cNvSpPr>
            <a:spLocks noChangeArrowheads="1"/>
          </p:cNvSpPr>
          <p:nvPr/>
        </p:nvSpPr>
        <p:spPr bwMode="auto">
          <a:xfrm>
            <a:off x="4495800" y="6096000"/>
            <a:ext cx="838200" cy="381000"/>
          </a:xfrm>
          <a:prstGeom prst="actionButtonForwardNext">
            <a:avLst/>
          </a:prstGeom>
          <a:solidFill>
            <a:schemeClr val="accent1"/>
          </a:solidFill>
          <a:ln w="9525">
            <a:solidFill>
              <a:schemeClr val="tx1"/>
            </a:solidFill>
            <a:miter lim="800000"/>
            <a:headEnd/>
            <a:tailEnd/>
          </a:ln>
          <a:effectLst/>
        </p:spPr>
        <p:txBody>
          <a:bodyPr wrap="none" anchor="ctr"/>
          <a:lstStyle/>
          <a:p>
            <a:endParaRPr lang="nl-B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200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cTn>
                              </p:par>
                            </p:childTnLst>
                          </p:cTn>
                        </p:par>
                        <p:par>
                          <p:cTn id="9" fill="hold">
                            <p:stCondLst>
                              <p:cond delay="2500"/>
                            </p:stCondLst>
                            <p:childTnLst>
                              <p:par>
                                <p:cTn id="10" presetID="2" presetClass="entr" presetSubtype="8" fill="hold" nodeType="afterEffect">
                                  <p:stCondLst>
                                    <p:cond delay="0"/>
                                  </p:stCondLst>
                                  <p:childTnLst>
                                    <p:set>
                                      <p:cBhvr>
                                        <p:cTn id="11" dur="1" fill="hold">
                                          <p:stCondLst>
                                            <p:cond delay="0"/>
                                          </p:stCondLst>
                                        </p:cTn>
                                        <p:tgtEl>
                                          <p:spTgt spid="10244"/>
                                        </p:tgtEl>
                                        <p:attrNameLst>
                                          <p:attrName>style.visibility</p:attrName>
                                        </p:attrNameLst>
                                      </p:cBhvr>
                                      <p:to>
                                        <p:strVal val="visible"/>
                                      </p:to>
                                    </p:set>
                                    <p:anim calcmode="lin" valueType="num">
                                      <p:cBhvr additive="base">
                                        <p:cTn id="12" dur="500" fill="hold"/>
                                        <p:tgtEl>
                                          <p:spTgt spid="10244"/>
                                        </p:tgtEl>
                                        <p:attrNameLst>
                                          <p:attrName>ppt_x</p:attrName>
                                        </p:attrNameLst>
                                      </p:cBhvr>
                                      <p:tavLst>
                                        <p:tav tm="0">
                                          <p:val>
                                            <p:strVal val="0-#ppt_w/2"/>
                                          </p:val>
                                        </p:tav>
                                        <p:tav tm="100000">
                                          <p:val>
                                            <p:strVal val="#ppt_x"/>
                                          </p:val>
                                        </p:tav>
                                      </p:tavLst>
                                    </p:anim>
                                    <p:anim calcmode="lin" valueType="num">
                                      <p:cBhvr additive="base">
                                        <p:cTn id="13" dur="500" fill="hold"/>
                                        <p:tgtEl>
                                          <p:spTgt spid="10244"/>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15" presetClass="entr" presetSubtype="0" fill="hold" grpId="0" nodeType="afterEffect">
                                  <p:stCondLst>
                                    <p:cond delay="2000"/>
                                  </p:stCondLst>
                                  <p:childTnLst>
                                    <p:set>
                                      <p:cBhvr>
                                        <p:cTn id="16" dur="1" fill="hold">
                                          <p:stCondLst>
                                            <p:cond delay="0"/>
                                          </p:stCondLst>
                                        </p:cTn>
                                        <p:tgtEl>
                                          <p:spTgt spid="10243">
                                            <p:txEl>
                                              <p:pRg st="0" end="0"/>
                                            </p:txEl>
                                          </p:spTgt>
                                        </p:tgtEl>
                                        <p:attrNameLst>
                                          <p:attrName>style.visibility</p:attrName>
                                        </p:attrNameLst>
                                      </p:cBhvr>
                                      <p:to>
                                        <p:strVal val="visible"/>
                                      </p:to>
                                    </p:set>
                                    <p:anim calcmode="lin" valueType="num">
                                      <p:cBhvr>
                                        <p:cTn id="17" dur="10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1024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102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024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1" fill="hold">
                            <p:stCondLst>
                              <p:cond delay="6000"/>
                            </p:stCondLst>
                            <p:childTnLst>
                              <p:par>
                                <p:cTn id="22" presetID="15" presetClass="entr" presetSubtype="0" fill="hold" grpId="0" nodeType="afterEffect">
                                  <p:stCondLst>
                                    <p:cond delay="2000"/>
                                  </p:stCondLst>
                                  <p:childTnLst>
                                    <p:set>
                                      <p:cBhvr>
                                        <p:cTn id="23" dur="1" fill="hold">
                                          <p:stCondLst>
                                            <p:cond delay="0"/>
                                          </p:stCondLst>
                                        </p:cTn>
                                        <p:tgtEl>
                                          <p:spTgt spid="10243">
                                            <p:txEl>
                                              <p:pRg st="1" end="1"/>
                                            </p:txEl>
                                          </p:spTgt>
                                        </p:tgtEl>
                                        <p:attrNameLst>
                                          <p:attrName>style.visibility</p:attrName>
                                        </p:attrNameLst>
                                      </p:cBhvr>
                                      <p:to>
                                        <p:strVal val="visible"/>
                                      </p:to>
                                    </p:set>
                                    <p:anim calcmode="lin" valueType="num">
                                      <p:cBhvr>
                                        <p:cTn id="24" dur="10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10243">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102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02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9000"/>
                            </p:stCondLst>
                            <p:childTnLst>
                              <p:par>
                                <p:cTn id="29" presetID="15" presetClass="entr" presetSubtype="0" fill="hold" grpId="0" nodeType="afterEffect">
                                  <p:stCondLst>
                                    <p:cond delay="2000"/>
                                  </p:stCondLst>
                                  <p:childTnLst>
                                    <p:set>
                                      <p:cBhvr>
                                        <p:cTn id="30" dur="1" fill="hold">
                                          <p:stCondLst>
                                            <p:cond delay="0"/>
                                          </p:stCondLst>
                                        </p:cTn>
                                        <p:tgtEl>
                                          <p:spTgt spid="10243">
                                            <p:txEl>
                                              <p:pRg st="2" end="2"/>
                                            </p:txEl>
                                          </p:spTgt>
                                        </p:tgtEl>
                                        <p:attrNameLst>
                                          <p:attrName>style.visibility</p:attrName>
                                        </p:attrNameLst>
                                      </p:cBhvr>
                                      <p:to>
                                        <p:strVal val="visible"/>
                                      </p:to>
                                    </p:set>
                                    <p:anim calcmode="lin" valueType="num">
                                      <p:cBhvr>
                                        <p:cTn id="31" dur="10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1024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102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02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5" fill="hold">
                            <p:stCondLst>
                              <p:cond delay="12000"/>
                            </p:stCondLst>
                            <p:childTnLst>
                              <p:par>
                                <p:cTn id="36" presetID="2" presetClass="entr" presetSubtype="4" fill="hold" grpId="0" nodeType="afterEffect">
                                  <p:stCondLst>
                                    <p:cond delay="0"/>
                                  </p:stCondLst>
                                  <p:childTnLst>
                                    <p:set>
                                      <p:cBhvr>
                                        <p:cTn id="37" dur="1" fill="hold">
                                          <p:stCondLst>
                                            <p:cond delay="0"/>
                                          </p:stCondLst>
                                        </p:cTn>
                                        <p:tgtEl>
                                          <p:spTgt spid="10245"/>
                                        </p:tgtEl>
                                        <p:attrNameLst>
                                          <p:attrName>style.visibility</p:attrName>
                                        </p:attrNameLst>
                                      </p:cBhvr>
                                      <p:to>
                                        <p:strVal val="visible"/>
                                      </p:to>
                                    </p:set>
                                    <p:anim calcmode="lin" valueType="num">
                                      <p:cBhvr additive="base">
                                        <p:cTn id="38" dur="500" fill="hold"/>
                                        <p:tgtEl>
                                          <p:spTgt spid="10245"/>
                                        </p:tgtEl>
                                        <p:attrNameLst>
                                          <p:attrName>ppt_x</p:attrName>
                                        </p:attrNameLst>
                                      </p:cBhvr>
                                      <p:tavLst>
                                        <p:tav tm="0">
                                          <p:val>
                                            <p:strVal val="#ppt_x"/>
                                          </p:val>
                                        </p:tav>
                                        <p:tav tm="100000">
                                          <p:val>
                                            <p:strVal val="#ppt_x"/>
                                          </p:val>
                                        </p:tav>
                                      </p:tavLst>
                                    </p:anim>
                                    <p:anim calcmode="lin" valueType="num">
                                      <p:cBhvr additive="base">
                                        <p:cTn id="39" dur="500" fill="hold"/>
                                        <p:tgtEl>
                                          <p:spTgt spid="102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advAuto="2000"/>
      <p:bldP spid="1024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fr-BE"/>
              <a:t>Toepassing 1: </a:t>
            </a:r>
            <a:r>
              <a:rPr lang="fr-BE" b="1"/>
              <a:t>Transparanten</a:t>
            </a:r>
            <a:endParaRPr lang="nl-NL" b="1"/>
          </a:p>
        </p:txBody>
      </p:sp>
      <p:sp>
        <p:nvSpPr>
          <p:cNvPr id="5123" name="Rectangle 3"/>
          <p:cNvSpPr>
            <a:spLocks noGrp="1" noChangeArrowheads="1"/>
          </p:cNvSpPr>
          <p:nvPr>
            <p:ph sz="quarter" idx="1"/>
          </p:nvPr>
        </p:nvSpPr>
        <p:spPr/>
        <p:txBody>
          <a:bodyPr/>
          <a:lstStyle/>
          <a:p>
            <a:r>
              <a:rPr lang="fr-BE"/>
              <a:t>Tekstopsommingen in zwart-wit</a:t>
            </a:r>
          </a:p>
          <a:p>
            <a:r>
              <a:rPr lang="fr-BE"/>
              <a:t>Inbrengen van kleurelementen</a:t>
            </a:r>
          </a:p>
          <a:p>
            <a:r>
              <a:rPr lang="fr-BE"/>
              <a:t>Toevoegen van illustraties</a:t>
            </a:r>
          </a:p>
          <a:p>
            <a:r>
              <a:rPr lang="fr-BE"/>
              <a:t>Toevoegen van achtergrondkenmerken voor elke dia</a:t>
            </a:r>
            <a:endParaRPr lang="nl-NL"/>
          </a:p>
        </p:txBody>
      </p:sp>
      <p:sp>
        <p:nvSpPr>
          <p:cNvPr id="7" name="Tijdelijke aanduiding voor datum 3"/>
          <p:cNvSpPr>
            <a:spLocks noGrp="1"/>
          </p:cNvSpPr>
          <p:nvPr>
            <p:ph type="dt" sz="half" idx="14"/>
          </p:nvPr>
        </p:nvSpPr>
        <p:spPr/>
        <p:txBody>
          <a:bodyPr/>
          <a:lstStyle/>
          <a:p>
            <a:r>
              <a:rPr lang="nl-BE" dirty="0" smtClean="0"/>
              <a:t>November 2010</a:t>
            </a:r>
            <a:endParaRPr lang="nl-NL" dirty="0"/>
          </a:p>
        </p:txBody>
      </p:sp>
      <p:sp>
        <p:nvSpPr>
          <p:cNvPr id="5125" name="AutoShape 5">
            <a:hlinkClick r:id="" action="ppaction://hlinkshowjump?jump=nextslide" highlightClick="1"/>
          </p:cNvPr>
          <p:cNvSpPr>
            <a:spLocks noChangeArrowheads="1"/>
          </p:cNvSpPr>
          <p:nvPr/>
        </p:nvSpPr>
        <p:spPr bwMode="auto">
          <a:xfrm>
            <a:off x="5257800" y="6096000"/>
            <a:ext cx="838200" cy="381000"/>
          </a:xfrm>
          <a:prstGeom prst="actionButtonForwardNext">
            <a:avLst/>
          </a:prstGeom>
          <a:solidFill>
            <a:schemeClr val="accent1"/>
          </a:solidFill>
          <a:ln w="9525">
            <a:solidFill>
              <a:schemeClr val="tx1"/>
            </a:solidFill>
            <a:miter lim="800000"/>
            <a:headEnd/>
            <a:tailEnd/>
          </a:ln>
          <a:effectLst/>
        </p:spPr>
        <p:txBody>
          <a:bodyPr wrap="none" anchor="ctr"/>
          <a:lstStyle/>
          <a:p>
            <a:endParaRPr lang="nl-BE"/>
          </a:p>
        </p:txBody>
      </p:sp>
      <p:sp>
        <p:nvSpPr>
          <p:cNvPr id="5126" name="AutoShape 6">
            <a:hlinkClick r:id="" action="ppaction://hlinkshowjump?jump=previousslide" highlightClick="1"/>
          </p:cNvPr>
          <p:cNvSpPr>
            <a:spLocks noChangeArrowheads="1"/>
          </p:cNvSpPr>
          <p:nvPr/>
        </p:nvSpPr>
        <p:spPr bwMode="auto">
          <a:xfrm>
            <a:off x="3352800" y="6096000"/>
            <a:ext cx="762000" cy="381000"/>
          </a:xfrm>
          <a:prstGeom prst="actionButtonBackPrevious">
            <a:avLst/>
          </a:prstGeom>
          <a:solidFill>
            <a:schemeClr val="accent1"/>
          </a:solidFill>
          <a:ln w="9525">
            <a:solidFill>
              <a:schemeClr val="tx1"/>
            </a:solidFill>
            <a:miter lim="800000"/>
            <a:headEnd/>
            <a:tailEnd/>
          </a:ln>
          <a:effectLst/>
        </p:spPr>
        <p:txBody>
          <a:bodyPr wrap="none" anchor="ctr"/>
          <a:lstStyle/>
          <a:p>
            <a:endParaRPr lang="nl-BE"/>
          </a:p>
        </p:txBody>
      </p:sp>
      <p:sp>
        <p:nvSpPr>
          <p:cNvPr id="5127" name="AutoShape 7">
            <a:hlinkClick r:id="" action="ppaction://hlinkshowjump?jump=firstslide" highlightClick="1"/>
          </p:cNvPr>
          <p:cNvSpPr>
            <a:spLocks noChangeArrowheads="1"/>
          </p:cNvSpPr>
          <p:nvPr/>
        </p:nvSpPr>
        <p:spPr bwMode="auto">
          <a:xfrm>
            <a:off x="4419600" y="6096000"/>
            <a:ext cx="533400" cy="381000"/>
          </a:xfrm>
          <a:prstGeom prst="actionButtonHome">
            <a:avLst/>
          </a:prstGeom>
          <a:solidFill>
            <a:schemeClr val="accent1"/>
          </a:solidFill>
          <a:ln w="9525">
            <a:solidFill>
              <a:schemeClr val="tx1"/>
            </a:solidFill>
            <a:miter lim="800000"/>
            <a:headEnd/>
            <a:tailEnd/>
          </a:ln>
          <a:effectLst/>
        </p:spPr>
        <p:txBody>
          <a:bodyPr wrap="none" anchor="ctr"/>
          <a:lstStyle/>
          <a:p>
            <a:endParaRPr lang="nl-B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0" fill="hold"/>
                                        <p:tgtEl>
                                          <p:spTgt spid="5122"/>
                                        </p:tgtEl>
                                        <p:attrNameLst>
                                          <p:attrName>ppt_x</p:attrName>
                                        </p:attrNameLst>
                                      </p:cBhvr>
                                      <p:tavLst>
                                        <p:tav tm="0">
                                          <p:val>
                                            <p:strVal val="#ppt_x"/>
                                          </p:val>
                                        </p:tav>
                                        <p:tav tm="100000">
                                          <p:val>
                                            <p:strVal val="#ppt_x"/>
                                          </p:val>
                                        </p:tav>
                                      </p:tavLst>
                                    </p:anim>
                                    <p:anim calcmode="lin" valueType="num">
                                      <p:cBhvr additive="base">
                                        <p:cTn id="8" dur="5000" fill="hold"/>
                                        <p:tgtEl>
                                          <p:spTgt spid="5122"/>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2" presetClass="entr" presetSubtype="8" fill="hold" grpId="0" nodeType="after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500"/>
                            </p:stCondLst>
                            <p:childTnLst>
                              <p:par>
                                <p:cTn id="15" presetID="2" presetClass="entr" presetSubtype="8" fill="hold" grpId="0" nodeType="after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 calcmode="lin" valueType="num">
                                      <p:cBhvr additive="base">
                                        <p:cTn id="17"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 calcmode="lin" valueType="num">
                                      <p:cBhvr additive="base">
                                        <p:cTn id="22"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6500"/>
                            </p:stCondLst>
                            <p:childTnLst>
                              <p:par>
                                <p:cTn id="25" presetID="2" presetClass="entr" presetSubtype="8" fill="hold" grpId="0" nodeType="after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 calcmode="lin" valueType="num">
                                      <p:cBhvr additive="base">
                                        <p:cTn id="27"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7000"/>
                            </p:stCondLst>
                            <p:childTnLst>
                              <p:par>
                                <p:cTn id="30" presetID="2" presetClass="entr" presetSubtype="8" fill="hold" grpId="0" nodeType="afterEffect">
                                  <p:stCondLst>
                                    <p:cond delay="0"/>
                                  </p:stCondLst>
                                  <p:childTnLst>
                                    <p:set>
                                      <p:cBhvr>
                                        <p:cTn id="31" dur="1" fill="hold">
                                          <p:stCondLst>
                                            <p:cond delay="0"/>
                                          </p:stCondLst>
                                        </p:cTn>
                                        <p:tgtEl>
                                          <p:spTgt spid="5125"/>
                                        </p:tgtEl>
                                        <p:attrNameLst>
                                          <p:attrName>style.visibility</p:attrName>
                                        </p:attrNameLst>
                                      </p:cBhvr>
                                      <p:to>
                                        <p:strVal val="visible"/>
                                      </p:to>
                                    </p:set>
                                    <p:anim calcmode="lin" valueType="num">
                                      <p:cBhvr additive="base">
                                        <p:cTn id="32" dur="500" fill="hold"/>
                                        <p:tgtEl>
                                          <p:spTgt spid="5125"/>
                                        </p:tgtEl>
                                        <p:attrNameLst>
                                          <p:attrName>ppt_x</p:attrName>
                                        </p:attrNameLst>
                                      </p:cBhvr>
                                      <p:tavLst>
                                        <p:tav tm="0">
                                          <p:val>
                                            <p:strVal val="0-#ppt_w/2"/>
                                          </p:val>
                                        </p:tav>
                                        <p:tav tm="100000">
                                          <p:val>
                                            <p:strVal val="#ppt_x"/>
                                          </p:val>
                                        </p:tav>
                                      </p:tavLst>
                                    </p:anim>
                                    <p:anim calcmode="lin" valueType="num">
                                      <p:cBhvr additive="base">
                                        <p:cTn id="33" dur="500" fill="hold"/>
                                        <p:tgtEl>
                                          <p:spTgt spid="5125"/>
                                        </p:tgtEl>
                                        <p:attrNameLst>
                                          <p:attrName>ppt_y</p:attrName>
                                        </p:attrNameLst>
                                      </p:cBhvr>
                                      <p:tavLst>
                                        <p:tav tm="0">
                                          <p:val>
                                            <p:strVal val="#ppt_y"/>
                                          </p:val>
                                        </p:tav>
                                        <p:tav tm="100000">
                                          <p:val>
                                            <p:strVal val="#ppt_y"/>
                                          </p:val>
                                        </p:tav>
                                      </p:tavLst>
                                    </p:anim>
                                  </p:childTnLst>
                                </p:cTn>
                              </p:par>
                            </p:childTnLst>
                          </p:cTn>
                        </p:par>
                        <p:par>
                          <p:cTn id="34" fill="hold">
                            <p:stCondLst>
                              <p:cond delay="7500"/>
                            </p:stCondLst>
                            <p:childTnLst>
                              <p:par>
                                <p:cTn id="35" presetID="2" presetClass="entr" presetSubtype="1" fill="hold" grpId="0" nodeType="afterEffect">
                                  <p:stCondLst>
                                    <p:cond delay="0"/>
                                  </p:stCondLst>
                                  <p:childTnLst>
                                    <p:set>
                                      <p:cBhvr>
                                        <p:cTn id="36" dur="1" fill="hold">
                                          <p:stCondLst>
                                            <p:cond delay="0"/>
                                          </p:stCondLst>
                                        </p:cTn>
                                        <p:tgtEl>
                                          <p:spTgt spid="5126"/>
                                        </p:tgtEl>
                                        <p:attrNameLst>
                                          <p:attrName>style.visibility</p:attrName>
                                        </p:attrNameLst>
                                      </p:cBhvr>
                                      <p:to>
                                        <p:strVal val="visible"/>
                                      </p:to>
                                    </p:set>
                                    <p:anim calcmode="lin" valueType="num">
                                      <p:cBhvr additive="base">
                                        <p:cTn id="37" dur="500" fill="hold"/>
                                        <p:tgtEl>
                                          <p:spTgt spid="5126"/>
                                        </p:tgtEl>
                                        <p:attrNameLst>
                                          <p:attrName>ppt_x</p:attrName>
                                        </p:attrNameLst>
                                      </p:cBhvr>
                                      <p:tavLst>
                                        <p:tav tm="0">
                                          <p:val>
                                            <p:strVal val="#ppt_x"/>
                                          </p:val>
                                        </p:tav>
                                        <p:tav tm="100000">
                                          <p:val>
                                            <p:strVal val="#ppt_x"/>
                                          </p:val>
                                        </p:tav>
                                      </p:tavLst>
                                    </p:anim>
                                    <p:anim calcmode="lin" valueType="num">
                                      <p:cBhvr additive="base">
                                        <p:cTn id="38" dur="500" fill="hold"/>
                                        <p:tgtEl>
                                          <p:spTgt spid="5126"/>
                                        </p:tgtEl>
                                        <p:attrNameLst>
                                          <p:attrName>ppt_y</p:attrName>
                                        </p:attrNameLst>
                                      </p:cBhvr>
                                      <p:tavLst>
                                        <p:tav tm="0">
                                          <p:val>
                                            <p:strVal val="0-#ppt_h/2"/>
                                          </p:val>
                                        </p:tav>
                                        <p:tav tm="100000">
                                          <p:val>
                                            <p:strVal val="#ppt_y"/>
                                          </p:val>
                                        </p:tav>
                                      </p:tavLst>
                                    </p:anim>
                                  </p:childTnLst>
                                </p:cTn>
                              </p:par>
                            </p:childTnLst>
                          </p:cTn>
                        </p:par>
                        <p:par>
                          <p:cTn id="39" fill="hold">
                            <p:stCondLst>
                              <p:cond delay="8000"/>
                            </p:stCondLst>
                            <p:childTnLst>
                              <p:par>
                                <p:cTn id="40" presetID="2" presetClass="entr" presetSubtype="4" fill="hold" grpId="0" nodeType="afterEffect">
                                  <p:stCondLst>
                                    <p:cond delay="0"/>
                                  </p:stCondLst>
                                  <p:childTnLst>
                                    <p:set>
                                      <p:cBhvr>
                                        <p:cTn id="41" dur="1" fill="hold">
                                          <p:stCondLst>
                                            <p:cond delay="0"/>
                                          </p:stCondLst>
                                        </p:cTn>
                                        <p:tgtEl>
                                          <p:spTgt spid="5127"/>
                                        </p:tgtEl>
                                        <p:attrNameLst>
                                          <p:attrName>style.visibility</p:attrName>
                                        </p:attrNameLst>
                                      </p:cBhvr>
                                      <p:to>
                                        <p:strVal val="visible"/>
                                      </p:to>
                                    </p:set>
                                    <p:anim calcmode="lin" valueType="num">
                                      <p:cBhvr additive="base">
                                        <p:cTn id="42" dur="500" fill="hold"/>
                                        <p:tgtEl>
                                          <p:spTgt spid="5127"/>
                                        </p:tgtEl>
                                        <p:attrNameLst>
                                          <p:attrName>ppt_x</p:attrName>
                                        </p:attrNameLst>
                                      </p:cBhvr>
                                      <p:tavLst>
                                        <p:tav tm="0">
                                          <p:val>
                                            <p:strVal val="#ppt_x"/>
                                          </p:val>
                                        </p:tav>
                                        <p:tav tm="100000">
                                          <p:val>
                                            <p:strVal val="#ppt_x"/>
                                          </p:val>
                                        </p:tav>
                                      </p:tavLst>
                                    </p:anim>
                                    <p:anim calcmode="lin" valueType="num">
                                      <p:cBhvr additive="base">
                                        <p:cTn id="43" dur="500" fill="hold"/>
                                        <p:tgtEl>
                                          <p:spTgt spid="51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advAuto="0"/>
      <p:bldP spid="5125" grpId="0" animBg="1"/>
      <p:bldP spid="5126" grpId="0" animBg="1"/>
      <p:bldP spid="512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BE"/>
              <a:t>Toepassing 2: </a:t>
            </a:r>
            <a:r>
              <a:rPr lang="fr-BE" b="1"/>
              <a:t>Presentaties</a:t>
            </a:r>
            <a:endParaRPr lang="nl-NL" b="1"/>
          </a:p>
        </p:txBody>
      </p:sp>
      <p:sp>
        <p:nvSpPr>
          <p:cNvPr id="4099" name="Rectangle 3"/>
          <p:cNvSpPr>
            <a:spLocks noGrp="1" noChangeArrowheads="1"/>
          </p:cNvSpPr>
          <p:nvPr>
            <p:ph sz="quarter" idx="1"/>
          </p:nvPr>
        </p:nvSpPr>
        <p:spPr/>
        <p:txBody>
          <a:bodyPr/>
          <a:lstStyle/>
          <a:p>
            <a:r>
              <a:rPr lang="fr-BE"/>
              <a:t>Dezelfde mogelijkheden als transparanten</a:t>
            </a:r>
          </a:p>
          <a:p>
            <a:pPr>
              <a:buFontTx/>
              <a:buNone/>
            </a:pPr>
            <a:r>
              <a:rPr lang="fr-BE" sz="4400" b="1">
                <a:solidFill>
                  <a:schemeClr val="hlink"/>
                </a:solidFill>
              </a:rPr>
              <a:t>+</a:t>
            </a:r>
            <a:r>
              <a:rPr lang="fr-BE"/>
              <a:t> Animatie-effecten</a:t>
            </a:r>
          </a:p>
          <a:p>
            <a:pPr>
              <a:buFontTx/>
              <a:buNone/>
            </a:pPr>
            <a:r>
              <a:rPr lang="fr-BE" sz="4400" b="1">
                <a:solidFill>
                  <a:schemeClr val="hlink"/>
                </a:solidFill>
              </a:rPr>
              <a:t>+</a:t>
            </a:r>
            <a:r>
              <a:rPr lang="fr-BE"/>
              <a:t> Dia-overgangen</a:t>
            </a:r>
          </a:p>
          <a:p>
            <a:pPr>
              <a:buFontTx/>
              <a:buNone/>
            </a:pPr>
            <a:r>
              <a:rPr lang="fr-BE" sz="4400" b="1">
                <a:solidFill>
                  <a:schemeClr val="hlink"/>
                </a:solidFill>
              </a:rPr>
              <a:t>+</a:t>
            </a:r>
            <a:r>
              <a:rPr lang="fr-BE"/>
              <a:t> Geluid en video</a:t>
            </a:r>
          </a:p>
          <a:p>
            <a:pPr>
              <a:buFontTx/>
              <a:buNone/>
            </a:pPr>
            <a:r>
              <a:rPr lang="fr-BE" sz="4400" b="1">
                <a:solidFill>
                  <a:schemeClr val="hlink"/>
                </a:solidFill>
              </a:rPr>
              <a:t>+</a:t>
            </a:r>
            <a:r>
              <a:rPr lang="fr-BE"/>
              <a:t> Interactiviteit</a:t>
            </a:r>
            <a:endParaRPr lang="nl-NL"/>
          </a:p>
        </p:txBody>
      </p:sp>
      <p:sp>
        <p:nvSpPr>
          <p:cNvPr id="9" name="Tijdelijke aanduiding voor datum 3"/>
          <p:cNvSpPr>
            <a:spLocks noGrp="1"/>
          </p:cNvSpPr>
          <p:nvPr>
            <p:ph type="dt" sz="half" idx="14"/>
          </p:nvPr>
        </p:nvSpPr>
        <p:spPr/>
        <p:txBody>
          <a:bodyPr/>
          <a:lstStyle/>
          <a:p>
            <a:r>
              <a:rPr lang="nl-BE" smtClean="0"/>
              <a:t>November 2010</a:t>
            </a:r>
            <a:endParaRPr lang="nl-NL"/>
          </a:p>
        </p:txBody>
      </p:sp>
      <p:sp>
        <p:nvSpPr>
          <p:cNvPr id="4102" name="AutoShape 6">
            <a:hlinkClick r:id="" action="ppaction://hlinkshowjump?jump=nextslide" highlightClick="1"/>
          </p:cNvPr>
          <p:cNvSpPr>
            <a:spLocks noChangeArrowheads="1"/>
          </p:cNvSpPr>
          <p:nvPr/>
        </p:nvSpPr>
        <p:spPr bwMode="auto">
          <a:xfrm>
            <a:off x="5257800" y="6096000"/>
            <a:ext cx="838200" cy="381000"/>
          </a:xfrm>
          <a:prstGeom prst="actionButtonForwardNext">
            <a:avLst/>
          </a:prstGeom>
          <a:solidFill>
            <a:schemeClr val="accent1"/>
          </a:solidFill>
          <a:ln w="9525">
            <a:solidFill>
              <a:schemeClr val="tx1"/>
            </a:solidFill>
            <a:miter lim="800000"/>
            <a:headEnd/>
            <a:tailEnd/>
          </a:ln>
          <a:effectLst/>
        </p:spPr>
        <p:txBody>
          <a:bodyPr wrap="none" anchor="ctr"/>
          <a:lstStyle/>
          <a:p>
            <a:endParaRPr lang="nl-BE"/>
          </a:p>
        </p:txBody>
      </p:sp>
      <p:sp>
        <p:nvSpPr>
          <p:cNvPr id="4103" name="AutoShape 7">
            <a:hlinkClick r:id="" action="ppaction://hlinkshowjump?jump=previousslide" highlightClick="1"/>
          </p:cNvPr>
          <p:cNvSpPr>
            <a:spLocks noChangeArrowheads="1"/>
          </p:cNvSpPr>
          <p:nvPr/>
        </p:nvSpPr>
        <p:spPr bwMode="auto">
          <a:xfrm>
            <a:off x="3352800" y="6096000"/>
            <a:ext cx="762000" cy="381000"/>
          </a:xfrm>
          <a:prstGeom prst="actionButtonBackPrevious">
            <a:avLst/>
          </a:prstGeom>
          <a:solidFill>
            <a:schemeClr val="accent1"/>
          </a:solidFill>
          <a:ln w="9525">
            <a:solidFill>
              <a:schemeClr val="tx1"/>
            </a:solidFill>
            <a:miter lim="800000"/>
            <a:headEnd/>
            <a:tailEnd/>
          </a:ln>
          <a:effectLst/>
        </p:spPr>
        <p:txBody>
          <a:bodyPr wrap="none" anchor="ctr"/>
          <a:lstStyle/>
          <a:p>
            <a:endParaRPr lang="nl-BE"/>
          </a:p>
        </p:txBody>
      </p:sp>
      <p:sp>
        <p:nvSpPr>
          <p:cNvPr id="4104" name="AutoShape 8">
            <a:hlinkClick r:id="" action="ppaction://hlinkshowjump?jump=firstslide" highlightClick="1"/>
          </p:cNvPr>
          <p:cNvSpPr>
            <a:spLocks noChangeArrowheads="1"/>
          </p:cNvSpPr>
          <p:nvPr/>
        </p:nvSpPr>
        <p:spPr bwMode="auto">
          <a:xfrm>
            <a:off x="4419600" y="6096000"/>
            <a:ext cx="533400" cy="381000"/>
          </a:xfrm>
          <a:prstGeom prst="actionButtonHome">
            <a:avLst/>
          </a:prstGeom>
          <a:solidFill>
            <a:schemeClr val="accent1"/>
          </a:solidFill>
          <a:ln w="9525">
            <a:solidFill>
              <a:schemeClr val="tx1"/>
            </a:solidFill>
            <a:miter lim="800000"/>
            <a:headEnd/>
            <a:tailEnd/>
          </a:ln>
          <a:effectLst/>
        </p:spPr>
        <p:txBody>
          <a:bodyPr wrap="none" anchor="ctr"/>
          <a:lstStyle/>
          <a:p>
            <a:endParaRPr lang="nl-BE"/>
          </a:p>
        </p:txBody>
      </p:sp>
      <p:pic>
        <p:nvPicPr>
          <p:cNvPr id="4105" name="Picture 9" descr="E:\PFILES\MSOFFICE\CLIPART\HOMEANIM\AG00378_.gif"/>
          <p:cNvPicPr>
            <a:picLocks noChangeAspect="1" noChangeArrowheads="1" noCrop="1"/>
          </p:cNvPicPr>
          <p:nvPr/>
        </p:nvPicPr>
        <p:blipFill>
          <a:blip r:embed="rId5"/>
          <a:srcRect/>
          <a:stretch>
            <a:fillRect/>
          </a:stretch>
        </p:blipFill>
        <p:spPr bwMode="auto">
          <a:xfrm>
            <a:off x="6858000" y="3657600"/>
            <a:ext cx="1211263" cy="1131888"/>
          </a:xfrm>
          <a:prstGeom prst="rect">
            <a:avLst/>
          </a:prstGeom>
          <a:noFill/>
        </p:spPr>
      </p:pic>
      <p:pic>
        <p:nvPicPr>
          <p:cNvPr id="4107" name="PARNT_03.mid">
            <a:hlinkClick r:id="" action="ppaction://media"/>
          </p:cNvPr>
          <p:cNvPicPr>
            <a:picLocks noRot="1" noChangeAspect="1" noChangeArrowheads="1"/>
          </p:cNvPicPr>
          <p:nvPr>
            <a:audioFile r:link="rId1"/>
          </p:nvPr>
        </p:nvPicPr>
        <p:blipFill>
          <a:blip r:embed="rId6"/>
          <a:srcRect/>
          <a:stretch>
            <a:fillRect/>
          </a:stretch>
        </p:blipFill>
        <p:spPr bwMode="auto">
          <a:xfrm>
            <a:off x="6324600" y="6096000"/>
            <a:ext cx="304800" cy="304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105"/>
                                        </p:tgtEl>
                                        <p:attrNameLst>
                                          <p:attrName>style.visibility</p:attrName>
                                        </p:attrNameLst>
                                      </p:cBhvr>
                                      <p:to>
                                        <p:strVal val="visible"/>
                                      </p:to>
                                    </p:set>
                                    <p:anim calcmode="lin" valueType="num">
                                      <p:cBhvr>
                                        <p:cTn id="7" dur="1000" fill="hold"/>
                                        <p:tgtEl>
                                          <p:spTgt spid="4105"/>
                                        </p:tgtEl>
                                        <p:attrNameLst>
                                          <p:attrName>ppt_w</p:attrName>
                                        </p:attrNameLst>
                                      </p:cBhvr>
                                      <p:tavLst>
                                        <p:tav tm="0">
                                          <p:val>
                                            <p:fltVal val="0"/>
                                          </p:val>
                                        </p:tav>
                                        <p:tav tm="100000">
                                          <p:val>
                                            <p:strVal val="#ppt_w"/>
                                          </p:val>
                                        </p:tav>
                                      </p:tavLst>
                                    </p:anim>
                                    <p:anim calcmode="lin" valueType="num">
                                      <p:cBhvr>
                                        <p:cTn id="8" dur="1000" fill="hold"/>
                                        <p:tgtEl>
                                          <p:spTgt spid="4105"/>
                                        </p:tgtEl>
                                        <p:attrNameLst>
                                          <p:attrName>ppt_h</p:attrName>
                                        </p:attrNameLst>
                                      </p:cBhvr>
                                      <p:tavLst>
                                        <p:tav tm="0">
                                          <p:val>
                                            <p:fltVal val="0"/>
                                          </p:val>
                                        </p:tav>
                                        <p:tav tm="100000">
                                          <p:val>
                                            <p:strVal val="#ppt_h"/>
                                          </p:val>
                                        </p:tav>
                                      </p:tavLst>
                                    </p:anim>
                                    <p:anim calcmode="lin" valueType="num">
                                      <p:cBhvr>
                                        <p:cTn id="9" dur="1000" fill="hold"/>
                                        <p:tgtEl>
                                          <p:spTgt spid="410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4107"/>
                                        </p:tgtEl>
                                        <p:attrNameLst>
                                          <p:attrName>style.visibility</p:attrName>
                                        </p:attrNameLst>
                                      </p:cBhvr>
                                      <p:to>
                                        <p:strVal val="visible"/>
                                      </p:to>
                                    </p:set>
                                    <p:anim calcmode="lin" valueType="num">
                                      <p:cBhvr>
                                        <p:cTn id="14" dur="1000" fill="hold"/>
                                        <p:tgtEl>
                                          <p:spTgt spid="4107"/>
                                        </p:tgtEl>
                                        <p:attrNameLst>
                                          <p:attrName>ppt_w</p:attrName>
                                        </p:attrNameLst>
                                      </p:cBhvr>
                                      <p:tavLst>
                                        <p:tav tm="0">
                                          <p:val>
                                            <p:fltVal val="0"/>
                                          </p:val>
                                        </p:tav>
                                        <p:tav tm="100000">
                                          <p:val>
                                            <p:strVal val="#ppt_w"/>
                                          </p:val>
                                        </p:tav>
                                      </p:tavLst>
                                    </p:anim>
                                    <p:anim calcmode="lin" valueType="num">
                                      <p:cBhvr>
                                        <p:cTn id="15" dur="1000" fill="hold"/>
                                        <p:tgtEl>
                                          <p:spTgt spid="4107"/>
                                        </p:tgtEl>
                                        <p:attrNameLst>
                                          <p:attrName>ppt_h</p:attrName>
                                        </p:attrNameLst>
                                      </p:cBhvr>
                                      <p:tavLst>
                                        <p:tav tm="0">
                                          <p:val>
                                            <p:fltVal val="0"/>
                                          </p:val>
                                        </p:tav>
                                        <p:tav tm="100000">
                                          <p:val>
                                            <p:strVal val="#ppt_h"/>
                                          </p:val>
                                        </p:tav>
                                      </p:tavLst>
                                    </p:anim>
                                    <p:anim calcmode="lin" valueType="num">
                                      <p:cBhvr>
                                        <p:cTn id="16" dur="1000" fill="hold"/>
                                        <p:tgtEl>
                                          <p:spTgt spid="4107"/>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107"/>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 presetClass="mediacall" presetSubtype="0" fill="hold" nodeType="afterEffect">
                                  <p:stCondLst>
                                    <p:cond delay="0"/>
                                  </p:stCondLst>
                                  <p:childTnLst>
                                    <p:cmd type="call" cmd="playFrom(0.0)">
                                      <p:cBhvr>
                                        <p:cTn id="20" dur="1" fill="hold"/>
                                        <p:tgtEl>
                                          <p:spTgt spid="4107"/>
                                        </p:tgtEl>
                                      </p:cBhvr>
                                    </p:cmd>
                                  </p:childTnLst>
                                </p:cTn>
                              </p:par>
                              <p:par>
                                <p:cTn id="21" presetID="2" presetClass="entr" presetSubtype="4" fill="hold" grpId="0" nodeType="withEffect">
                                  <p:stCondLst>
                                    <p:cond delay="0"/>
                                  </p:stCondLst>
                                  <p:iterate type="lt">
                                    <p:tmPct val="100000"/>
                                  </p:iterate>
                                  <p:childTnLst>
                                    <p:set>
                                      <p:cBhvr>
                                        <p:cTn id="22" dur="1" fill="hold">
                                          <p:stCondLst>
                                            <p:cond delay="0"/>
                                          </p:stCondLst>
                                        </p:cTn>
                                        <p:tgtEl>
                                          <p:spTgt spid="4098"/>
                                        </p:tgtEl>
                                        <p:attrNameLst>
                                          <p:attrName>style.visibility</p:attrName>
                                        </p:attrNameLst>
                                      </p:cBhvr>
                                      <p:to>
                                        <p:strVal val="visible"/>
                                      </p:to>
                                    </p:set>
                                    <p:anim calcmode="lin" valueType="num">
                                      <p:cBhvr additive="base">
                                        <p:cTn id="23" dur="75" fill="hold"/>
                                        <p:tgtEl>
                                          <p:spTgt spid="4098"/>
                                        </p:tgtEl>
                                        <p:attrNameLst>
                                          <p:attrName>ppt_x</p:attrName>
                                        </p:attrNameLst>
                                      </p:cBhvr>
                                      <p:tavLst>
                                        <p:tav tm="0">
                                          <p:val>
                                            <p:strVal val="#ppt_x"/>
                                          </p:val>
                                        </p:tav>
                                        <p:tav tm="100000">
                                          <p:val>
                                            <p:strVal val="#ppt_x"/>
                                          </p:val>
                                        </p:tav>
                                      </p:tavLst>
                                    </p:anim>
                                    <p:anim calcmode="lin" valueType="num">
                                      <p:cBhvr additive="base">
                                        <p:cTn id="24" dur="75" fill="hold"/>
                                        <p:tgtEl>
                                          <p:spTgt spid="409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type.wav" builtIn="1"/>
                                        </p:tgtEl>
                                      </p:cMediaNode>
                                    </p:audio>
                                  </p:subTnLst>
                                </p:cTn>
                              </p:par>
                            </p:childTnLst>
                          </p:cTn>
                        </p:par>
                        <p:par>
                          <p:cTn id="25" fill="hold">
                            <p:stCondLst>
                              <p:cond delay="3800"/>
                            </p:stCondLst>
                            <p:childTnLst>
                              <p:par>
                                <p:cTn id="26" presetID="2" presetClass="entr" presetSubtype="8" fill="hold" grpId="0" nodeType="afterEffect">
                                  <p:stCondLst>
                                    <p:cond delay="0"/>
                                  </p:stCondLst>
                                  <p:childTnLst>
                                    <p:set>
                                      <p:cBhvr>
                                        <p:cTn id="27" dur="1" fill="hold">
                                          <p:stCondLst>
                                            <p:cond delay="0"/>
                                          </p:stCondLst>
                                        </p:cTn>
                                        <p:tgtEl>
                                          <p:spTgt spid="4099">
                                            <p:txEl>
                                              <p:pRg st="0" end="0"/>
                                            </p:txEl>
                                          </p:spTgt>
                                        </p:tgtEl>
                                        <p:attrNameLst>
                                          <p:attrName>style.visibility</p:attrName>
                                        </p:attrNameLst>
                                      </p:cBhvr>
                                      <p:to>
                                        <p:strVal val="visible"/>
                                      </p:to>
                                    </p:set>
                                    <p:anim calcmode="lin" valueType="num">
                                      <p:cBhvr additive="base">
                                        <p:cTn id="28"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par>
                          <p:cTn id="30" fill="hold">
                            <p:stCondLst>
                              <p:cond delay="4300"/>
                            </p:stCondLst>
                            <p:childTnLst>
                              <p:par>
                                <p:cTn id="31" presetID="2" presetClass="entr" presetSubtype="8" fill="hold" grpId="0" nodeType="afterEffect">
                                  <p:stCondLst>
                                    <p:cond delay="0"/>
                                  </p:stCondLst>
                                  <p:childTnLst>
                                    <p:set>
                                      <p:cBhvr>
                                        <p:cTn id="32" dur="1" fill="hold">
                                          <p:stCondLst>
                                            <p:cond delay="0"/>
                                          </p:stCondLst>
                                        </p:cTn>
                                        <p:tgtEl>
                                          <p:spTgt spid="4099">
                                            <p:txEl>
                                              <p:pRg st="1" end="1"/>
                                            </p:txEl>
                                          </p:spTgt>
                                        </p:tgtEl>
                                        <p:attrNameLst>
                                          <p:attrName>style.visibility</p:attrName>
                                        </p:attrNameLst>
                                      </p:cBhvr>
                                      <p:to>
                                        <p:strVal val="visible"/>
                                      </p:to>
                                    </p:set>
                                    <p:anim calcmode="lin" valueType="num">
                                      <p:cBhvr additive="base">
                                        <p:cTn id="3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par>
                          <p:cTn id="35" fill="hold">
                            <p:stCondLst>
                              <p:cond delay="4800"/>
                            </p:stCondLst>
                            <p:childTnLst>
                              <p:par>
                                <p:cTn id="36" presetID="2" presetClass="entr" presetSubtype="8" fill="hold" grpId="0" nodeType="afterEffect">
                                  <p:stCondLst>
                                    <p:cond delay="0"/>
                                  </p:stCondLst>
                                  <p:childTnLst>
                                    <p:set>
                                      <p:cBhvr>
                                        <p:cTn id="37" dur="1" fill="hold">
                                          <p:stCondLst>
                                            <p:cond delay="0"/>
                                          </p:stCondLst>
                                        </p:cTn>
                                        <p:tgtEl>
                                          <p:spTgt spid="4099">
                                            <p:txEl>
                                              <p:pRg st="2" end="2"/>
                                            </p:txEl>
                                          </p:spTgt>
                                        </p:tgtEl>
                                        <p:attrNameLst>
                                          <p:attrName>style.visibility</p:attrName>
                                        </p:attrNameLst>
                                      </p:cBhvr>
                                      <p:to>
                                        <p:strVal val="visible"/>
                                      </p:to>
                                    </p:set>
                                    <p:anim calcmode="lin" valueType="num">
                                      <p:cBhvr additive="base">
                                        <p:cTn id="38"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par>
                          <p:cTn id="40" fill="hold">
                            <p:stCondLst>
                              <p:cond delay="5300"/>
                            </p:stCondLst>
                            <p:childTnLst>
                              <p:par>
                                <p:cTn id="41" presetID="2" presetClass="entr" presetSubtype="8" fill="hold" grpId="0" nodeType="afterEffect">
                                  <p:stCondLst>
                                    <p:cond delay="0"/>
                                  </p:stCondLst>
                                  <p:childTnLst>
                                    <p:set>
                                      <p:cBhvr>
                                        <p:cTn id="42" dur="1" fill="hold">
                                          <p:stCondLst>
                                            <p:cond delay="0"/>
                                          </p:stCondLst>
                                        </p:cTn>
                                        <p:tgtEl>
                                          <p:spTgt spid="4099">
                                            <p:txEl>
                                              <p:pRg st="3" end="3"/>
                                            </p:txEl>
                                          </p:spTgt>
                                        </p:tgtEl>
                                        <p:attrNameLst>
                                          <p:attrName>style.visibility</p:attrName>
                                        </p:attrNameLst>
                                      </p:cBhvr>
                                      <p:to>
                                        <p:strVal val="visible"/>
                                      </p:to>
                                    </p:set>
                                    <p:anim calcmode="lin" valueType="num">
                                      <p:cBhvr additive="base">
                                        <p:cTn id="43"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par>
                          <p:cTn id="45" fill="hold">
                            <p:stCondLst>
                              <p:cond delay="5800"/>
                            </p:stCondLst>
                            <p:childTnLst>
                              <p:par>
                                <p:cTn id="46" presetID="2" presetClass="entr" presetSubtype="8" fill="hold" grpId="0" nodeType="afterEffect">
                                  <p:stCondLst>
                                    <p:cond delay="0"/>
                                  </p:stCondLst>
                                  <p:childTnLst>
                                    <p:set>
                                      <p:cBhvr>
                                        <p:cTn id="47" dur="1" fill="hold">
                                          <p:stCondLst>
                                            <p:cond delay="0"/>
                                          </p:stCondLst>
                                        </p:cTn>
                                        <p:tgtEl>
                                          <p:spTgt spid="4099">
                                            <p:txEl>
                                              <p:pRg st="4" end="4"/>
                                            </p:txEl>
                                          </p:spTgt>
                                        </p:tgtEl>
                                        <p:attrNameLst>
                                          <p:attrName>style.visibility</p:attrName>
                                        </p:attrNameLst>
                                      </p:cBhvr>
                                      <p:to>
                                        <p:strVal val="visible"/>
                                      </p:to>
                                    </p:set>
                                    <p:anim calcmode="lin" valueType="num">
                                      <p:cBhvr additive="base">
                                        <p:cTn id="48"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par>
                          <p:cTn id="50" fill="hold">
                            <p:stCondLst>
                              <p:cond delay="6300"/>
                            </p:stCondLst>
                            <p:childTnLst>
                              <p:par>
                                <p:cTn id="51" presetID="2" presetClass="entr" presetSubtype="8" fill="hold" grpId="0" nodeType="afterEffect">
                                  <p:stCondLst>
                                    <p:cond delay="0"/>
                                  </p:stCondLst>
                                  <p:childTnLst>
                                    <p:set>
                                      <p:cBhvr>
                                        <p:cTn id="52" dur="1" fill="hold">
                                          <p:stCondLst>
                                            <p:cond delay="0"/>
                                          </p:stCondLst>
                                        </p:cTn>
                                        <p:tgtEl>
                                          <p:spTgt spid="4102"/>
                                        </p:tgtEl>
                                        <p:attrNameLst>
                                          <p:attrName>style.visibility</p:attrName>
                                        </p:attrNameLst>
                                      </p:cBhvr>
                                      <p:to>
                                        <p:strVal val="visible"/>
                                      </p:to>
                                    </p:set>
                                    <p:anim calcmode="lin" valueType="num">
                                      <p:cBhvr additive="base">
                                        <p:cTn id="53" dur="500" fill="hold"/>
                                        <p:tgtEl>
                                          <p:spTgt spid="4102"/>
                                        </p:tgtEl>
                                        <p:attrNameLst>
                                          <p:attrName>ppt_x</p:attrName>
                                        </p:attrNameLst>
                                      </p:cBhvr>
                                      <p:tavLst>
                                        <p:tav tm="0">
                                          <p:val>
                                            <p:strVal val="0-#ppt_w/2"/>
                                          </p:val>
                                        </p:tav>
                                        <p:tav tm="100000">
                                          <p:val>
                                            <p:strVal val="#ppt_x"/>
                                          </p:val>
                                        </p:tav>
                                      </p:tavLst>
                                    </p:anim>
                                    <p:anim calcmode="lin" valueType="num">
                                      <p:cBhvr additive="base">
                                        <p:cTn id="54" dur="500" fill="hold"/>
                                        <p:tgtEl>
                                          <p:spTgt spid="4102"/>
                                        </p:tgtEl>
                                        <p:attrNameLst>
                                          <p:attrName>ppt_y</p:attrName>
                                        </p:attrNameLst>
                                      </p:cBhvr>
                                      <p:tavLst>
                                        <p:tav tm="0">
                                          <p:val>
                                            <p:strVal val="#ppt_y"/>
                                          </p:val>
                                        </p:tav>
                                        <p:tav tm="100000">
                                          <p:val>
                                            <p:strVal val="#ppt_y"/>
                                          </p:val>
                                        </p:tav>
                                      </p:tavLst>
                                    </p:anim>
                                  </p:childTnLst>
                                </p:cTn>
                              </p:par>
                            </p:childTnLst>
                          </p:cTn>
                        </p:par>
                        <p:par>
                          <p:cTn id="55" fill="hold">
                            <p:stCondLst>
                              <p:cond delay="6800"/>
                            </p:stCondLst>
                            <p:childTnLst>
                              <p:par>
                                <p:cTn id="56" presetID="2" presetClass="entr" presetSubtype="1" fill="hold" grpId="0" nodeType="afterEffect">
                                  <p:stCondLst>
                                    <p:cond delay="0"/>
                                  </p:stCondLst>
                                  <p:childTnLst>
                                    <p:set>
                                      <p:cBhvr>
                                        <p:cTn id="57" dur="1" fill="hold">
                                          <p:stCondLst>
                                            <p:cond delay="0"/>
                                          </p:stCondLst>
                                        </p:cTn>
                                        <p:tgtEl>
                                          <p:spTgt spid="4103"/>
                                        </p:tgtEl>
                                        <p:attrNameLst>
                                          <p:attrName>style.visibility</p:attrName>
                                        </p:attrNameLst>
                                      </p:cBhvr>
                                      <p:to>
                                        <p:strVal val="visible"/>
                                      </p:to>
                                    </p:set>
                                    <p:anim calcmode="lin" valueType="num">
                                      <p:cBhvr additive="base">
                                        <p:cTn id="58" dur="500" fill="hold"/>
                                        <p:tgtEl>
                                          <p:spTgt spid="4103"/>
                                        </p:tgtEl>
                                        <p:attrNameLst>
                                          <p:attrName>ppt_x</p:attrName>
                                        </p:attrNameLst>
                                      </p:cBhvr>
                                      <p:tavLst>
                                        <p:tav tm="0">
                                          <p:val>
                                            <p:strVal val="#ppt_x"/>
                                          </p:val>
                                        </p:tav>
                                        <p:tav tm="100000">
                                          <p:val>
                                            <p:strVal val="#ppt_x"/>
                                          </p:val>
                                        </p:tav>
                                      </p:tavLst>
                                    </p:anim>
                                    <p:anim calcmode="lin" valueType="num">
                                      <p:cBhvr additive="base">
                                        <p:cTn id="59" dur="500" fill="hold"/>
                                        <p:tgtEl>
                                          <p:spTgt spid="4103"/>
                                        </p:tgtEl>
                                        <p:attrNameLst>
                                          <p:attrName>ppt_y</p:attrName>
                                        </p:attrNameLst>
                                      </p:cBhvr>
                                      <p:tavLst>
                                        <p:tav tm="0">
                                          <p:val>
                                            <p:strVal val="0-#ppt_h/2"/>
                                          </p:val>
                                        </p:tav>
                                        <p:tav tm="100000">
                                          <p:val>
                                            <p:strVal val="#ppt_y"/>
                                          </p:val>
                                        </p:tav>
                                      </p:tavLst>
                                    </p:anim>
                                  </p:childTnLst>
                                </p:cTn>
                              </p:par>
                            </p:childTnLst>
                          </p:cTn>
                        </p:par>
                        <p:par>
                          <p:cTn id="60" fill="hold">
                            <p:stCondLst>
                              <p:cond delay="7300"/>
                            </p:stCondLst>
                            <p:childTnLst>
                              <p:par>
                                <p:cTn id="61" presetID="2" presetClass="entr" presetSubtype="4" fill="hold" grpId="0" nodeType="afterEffect">
                                  <p:stCondLst>
                                    <p:cond delay="0"/>
                                  </p:stCondLst>
                                  <p:childTnLst>
                                    <p:set>
                                      <p:cBhvr>
                                        <p:cTn id="62" dur="1" fill="hold">
                                          <p:stCondLst>
                                            <p:cond delay="0"/>
                                          </p:stCondLst>
                                        </p:cTn>
                                        <p:tgtEl>
                                          <p:spTgt spid="4104"/>
                                        </p:tgtEl>
                                        <p:attrNameLst>
                                          <p:attrName>style.visibility</p:attrName>
                                        </p:attrNameLst>
                                      </p:cBhvr>
                                      <p:to>
                                        <p:strVal val="visible"/>
                                      </p:to>
                                    </p:set>
                                    <p:anim calcmode="lin" valueType="num">
                                      <p:cBhvr additive="base">
                                        <p:cTn id="63" dur="500" fill="hold"/>
                                        <p:tgtEl>
                                          <p:spTgt spid="4104"/>
                                        </p:tgtEl>
                                        <p:attrNameLst>
                                          <p:attrName>ppt_x</p:attrName>
                                        </p:attrNameLst>
                                      </p:cBhvr>
                                      <p:tavLst>
                                        <p:tav tm="0">
                                          <p:val>
                                            <p:strVal val="#ppt_x"/>
                                          </p:val>
                                        </p:tav>
                                        <p:tav tm="100000">
                                          <p:val>
                                            <p:strVal val="#ppt_x"/>
                                          </p:val>
                                        </p:tav>
                                      </p:tavLst>
                                    </p:anim>
                                    <p:anim calcmode="lin" valueType="num">
                                      <p:cBhvr additive="base">
                                        <p:cTn id="64" dur="500" fill="hold"/>
                                        <p:tgtEl>
                                          <p:spTgt spid="41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65" fill="hold" display="0">
                  <p:stCondLst>
                    <p:cond delay="indefinite"/>
                  </p:stCondLst>
                  <p:endCondLst>
                    <p:cond evt="onPrev" delay="0">
                      <p:tgtEl>
                        <p:sldTgt/>
                      </p:tgtEl>
                    </p:cond>
                    <p:cond evt="onStopAudio" delay="0">
                      <p:tgtEl>
                        <p:sldTgt/>
                      </p:tgtEl>
                    </p:cond>
                  </p:endCondLst>
                </p:cTn>
                <p:tgtEl>
                  <p:spTgt spid="4107"/>
                </p:tgtEl>
              </p:cMediaNode>
            </p:audio>
          </p:childTnLst>
        </p:cTn>
      </p:par>
    </p:tnLst>
    <p:bldLst>
      <p:bldP spid="4098" grpId="0" autoUpdateAnimBg="0"/>
      <p:bldP spid="4099" grpId="0" build="p" autoUpdateAnimBg="0" advAuto="0"/>
      <p:bldP spid="4102" grpId="0" animBg="1"/>
      <p:bldP spid="4103" grpId="0" animBg="1"/>
      <p:bldP spid="410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fr-BE"/>
              <a:t>Toepassing 3: </a:t>
            </a:r>
            <a:r>
              <a:rPr lang="fr-BE" b="1"/>
              <a:t>Autonoom</a:t>
            </a:r>
            <a:endParaRPr lang="nl-NL" b="1"/>
          </a:p>
        </p:txBody>
      </p:sp>
      <p:sp>
        <p:nvSpPr>
          <p:cNvPr id="2051" name="Rectangle 3"/>
          <p:cNvSpPr>
            <a:spLocks noGrp="1" noChangeArrowheads="1"/>
          </p:cNvSpPr>
          <p:nvPr>
            <p:ph sz="quarter" idx="1"/>
          </p:nvPr>
        </p:nvSpPr>
        <p:spPr>
          <a:xfrm>
            <a:off x="838200" y="1981200"/>
            <a:ext cx="7620000" cy="4114800"/>
          </a:xfrm>
          <a:ln w="25400">
            <a:solidFill>
              <a:schemeClr val="tx1"/>
            </a:solidFill>
          </a:ln>
        </p:spPr>
        <p:txBody>
          <a:bodyPr/>
          <a:lstStyle/>
          <a:p>
            <a:r>
              <a:rPr lang="fr-BE"/>
              <a:t>Diavoorstelling die draait in een lus (cfr. Presentatie op beurzen)</a:t>
            </a:r>
          </a:p>
          <a:p>
            <a:r>
              <a:rPr lang="fr-BE"/>
              <a:t>Interactieve uitwerking voor individueel gebruik (cfr. Cd-rom)</a:t>
            </a:r>
            <a:endParaRPr lang="nl-NL"/>
          </a:p>
        </p:txBody>
      </p:sp>
      <p:sp>
        <p:nvSpPr>
          <p:cNvPr id="7" name="Tijdelijke aanduiding voor datum 3"/>
          <p:cNvSpPr>
            <a:spLocks noGrp="1"/>
          </p:cNvSpPr>
          <p:nvPr>
            <p:ph type="dt" sz="half" idx="14"/>
          </p:nvPr>
        </p:nvSpPr>
        <p:spPr/>
        <p:txBody>
          <a:bodyPr/>
          <a:lstStyle/>
          <a:p>
            <a:r>
              <a:rPr lang="nl-BE" smtClean="0"/>
              <a:t>November 2010</a:t>
            </a:r>
            <a:endParaRPr lang="nl-NL"/>
          </a:p>
        </p:txBody>
      </p:sp>
      <p:pic>
        <p:nvPicPr>
          <p:cNvPr id="2053" name="Picture 5" descr="E:\PFILES\MSOFFICE\CLIPART\STANDARD\stddir1\BD05029_.WMF"/>
          <p:cNvPicPr>
            <a:picLocks noChangeAspect="1" noChangeArrowheads="1"/>
          </p:cNvPicPr>
          <p:nvPr/>
        </p:nvPicPr>
        <p:blipFill>
          <a:blip r:embed="rId4"/>
          <a:srcRect/>
          <a:stretch>
            <a:fillRect/>
          </a:stretch>
        </p:blipFill>
        <p:spPr bwMode="auto">
          <a:xfrm>
            <a:off x="5181600" y="3581400"/>
            <a:ext cx="3108325" cy="2514600"/>
          </a:xfrm>
          <a:prstGeom prst="rect">
            <a:avLst/>
          </a:prstGeom>
          <a:noFill/>
        </p:spPr>
      </p:pic>
      <p:sp>
        <p:nvSpPr>
          <p:cNvPr id="2055" name="AutoShape 7">
            <a:hlinkClick r:id="" action="ppaction://hlinkshowjump?jump=previousslide" highlightClick="1"/>
          </p:cNvPr>
          <p:cNvSpPr>
            <a:spLocks noChangeArrowheads="1"/>
          </p:cNvSpPr>
          <p:nvPr/>
        </p:nvSpPr>
        <p:spPr bwMode="auto">
          <a:xfrm>
            <a:off x="3810000" y="6172200"/>
            <a:ext cx="762000" cy="381000"/>
          </a:xfrm>
          <a:prstGeom prst="actionButtonBackPrevious">
            <a:avLst/>
          </a:prstGeom>
          <a:solidFill>
            <a:schemeClr val="accent1"/>
          </a:solidFill>
          <a:ln w="9525">
            <a:solidFill>
              <a:schemeClr val="tx1"/>
            </a:solidFill>
            <a:miter lim="800000"/>
            <a:headEnd/>
            <a:tailEnd/>
          </a:ln>
          <a:effectLst/>
        </p:spPr>
        <p:txBody>
          <a:bodyPr wrap="none" anchor="ctr"/>
          <a:lstStyle/>
          <a:p>
            <a:endParaRPr lang="nl-BE"/>
          </a:p>
        </p:txBody>
      </p:sp>
      <p:sp>
        <p:nvSpPr>
          <p:cNvPr id="2057" name="AutoShape 9">
            <a:hlinkClick r:id="" action="ppaction://hlinkshowjump?jump=firstslide" highlightClick="1"/>
          </p:cNvPr>
          <p:cNvSpPr>
            <a:spLocks noChangeArrowheads="1"/>
          </p:cNvSpPr>
          <p:nvPr/>
        </p:nvSpPr>
        <p:spPr bwMode="auto">
          <a:xfrm>
            <a:off x="4800600" y="6172200"/>
            <a:ext cx="533400" cy="381000"/>
          </a:xfrm>
          <a:prstGeom prst="actionButtonHome">
            <a:avLst/>
          </a:prstGeom>
          <a:solidFill>
            <a:schemeClr val="accent1"/>
          </a:solidFill>
          <a:ln w="9525">
            <a:solidFill>
              <a:schemeClr val="tx1"/>
            </a:solidFill>
            <a:miter lim="800000"/>
            <a:headEnd/>
            <a:tailEnd/>
          </a:ln>
          <a:effectLst/>
        </p:spPr>
        <p:txBody>
          <a:bodyPr wrap="none" anchor="ctr"/>
          <a:lstStyle/>
          <a:p>
            <a:endParaRPr lang="nl-BE"/>
          </a:p>
        </p:txBody>
      </p:sp>
      <p:sp>
        <p:nvSpPr>
          <p:cNvPr id="9" name="Stroomdiagram: Samenvoeging 8">
            <a:hlinkClick r:id="" action="ppaction://hlinkshowjump?jump=endshow"/>
          </p:cNvPr>
          <p:cNvSpPr/>
          <p:nvPr/>
        </p:nvSpPr>
        <p:spPr>
          <a:xfrm>
            <a:off x="5429256" y="6143644"/>
            <a:ext cx="357190" cy="35719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iterate type="wd">
                                    <p:tmPct val="100000"/>
                                  </p:iterate>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300" fill="hold"/>
                                        <p:tgtEl>
                                          <p:spTgt spid="2050"/>
                                        </p:tgtEl>
                                        <p:attrNameLst>
                                          <p:attrName>ppt_x</p:attrName>
                                        </p:attrNameLst>
                                      </p:cBhvr>
                                      <p:tavLst>
                                        <p:tav tm="0">
                                          <p:val>
                                            <p:strVal val="1+#ppt_w/2"/>
                                          </p:val>
                                        </p:tav>
                                        <p:tav tm="100000">
                                          <p:val>
                                            <p:strVal val="#ppt_x"/>
                                          </p:val>
                                        </p:tav>
                                      </p:tavLst>
                                    </p:anim>
                                    <p:anim calcmode="lin" valueType="num">
                                      <p:cBhvr additive="base">
                                        <p:cTn id="8" dur="300" fill="hold"/>
                                        <p:tgtEl>
                                          <p:spTgt spid="205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lap.wav" builtIn="1"/>
                                        </p:tgtEl>
                                      </p:cMediaNode>
                                    </p:audio>
                                  </p:subTnLst>
                                </p:cTn>
                              </p:par>
                            </p:childTnLst>
                          </p:cTn>
                        </p:par>
                        <p:par>
                          <p:cTn id="9" fill="hold">
                            <p:stCondLst>
                              <p:cond delay="1200"/>
                            </p:stCondLst>
                            <p:childTnLst>
                              <p:par>
                                <p:cTn id="10" presetID="2" presetClass="entr" presetSubtype="6" fill="hold" grpId="0" nodeType="after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additive="base">
                                        <p:cTn id="12" dur="5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700"/>
                            </p:stCondLst>
                            <p:childTnLst>
                              <p:par>
                                <p:cTn id="15" presetID="2" presetClass="entr" presetSubtype="6" fill="hold" grpId="0" nodeType="after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 calcmode="lin" valueType="num">
                                      <p:cBhvr additive="base">
                                        <p:cTn id="17" dur="500" fill="hold"/>
                                        <p:tgtEl>
                                          <p:spTgt spid="2051">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200"/>
                            </p:stCondLst>
                            <p:childTnLst>
                              <p:par>
                                <p:cTn id="20" presetID="2" presetClass="entr" presetSubtype="8" fill="hold" nodeType="afterEffect">
                                  <p:stCondLst>
                                    <p:cond delay="0"/>
                                  </p:stCondLst>
                                  <p:childTnLst>
                                    <p:set>
                                      <p:cBhvr>
                                        <p:cTn id="21" dur="1" fill="hold">
                                          <p:stCondLst>
                                            <p:cond delay="0"/>
                                          </p:stCondLst>
                                        </p:cTn>
                                        <p:tgtEl>
                                          <p:spTgt spid="2053"/>
                                        </p:tgtEl>
                                        <p:attrNameLst>
                                          <p:attrName>style.visibility</p:attrName>
                                        </p:attrNameLst>
                                      </p:cBhvr>
                                      <p:to>
                                        <p:strVal val="visible"/>
                                      </p:to>
                                    </p:set>
                                    <p:anim calcmode="lin" valueType="num">
                                      <p:cBhvr additive="base">
                                        <p:cTn id="22" dur="500" fill="hold"/>
                                        <p:tgtEl>
                                          <p:spTgt spid="2053"/>
                                        </p:tgtEl>
                                        <p:attrNameLst>
                                          <p:attrName>ppt_x</p:attrName>
                                        </p:attrNameLst>
                                      </p:cBhvr>
                                      <p:tavLst>
                                        <p:tav tm="0">
                                          <p:val>
                                            <p:strVal val="0-#ppt_w/2"/>
                                          </p:val>
                                        </p:tav>
                                        <p:tav tm="100000">
                                          <p:val>
                                            <p:strVal val="#ppt_x"/>
                                          </p:val>
                                        </p:tav>
                                      </p:tavLst>
                                    </p:anim>
                                    <p:anim calcmode="lin" valueType="num">
                                      <p:cBhvr additive="base">
                                        <p:cTn id="23" dur="500" fill="hold"/>
                                        <p:tgtEl>
                                          <p:spTgt spid="2053"/>
                                        </p:tgtEl>
                                        <p:attrNameLst>
                                          <p:attrName>ppt_y</p:attrName>
                                        </p:attrNameLst>
                                      </p:cBhvr>
                                      <p:tavLst>
                                        <p:tav tm="0">
                                          <p:val>
                                            <p:strVal val="#ppt_y"/>
                                          </p:val>
                                        </p:tav>
                                        <p:tav tm="100000">
                                          <p:val>
                                            <p:strVal val="#ppt_y"/>
                                          </p:val>
                                        </p:tav>
                                      </p:tavLst>
                                    </p:anim>
                                  </p:childTnLst>
                                </p:cTn>
                              </p:par>
                            </p:childTnLst>
                          </p:cTn>
                        </p:par>
                        <p:par>
                          <p:cTn id="24" fill="hold">
                            <p:stCondLst>
                              <p:cond delay="2700"/>
                            </p:stCondLst>
                            <p:childTnLst>
                              <p:par>
                                <p:cTn id="25" presetID="2" presetClass="entr" presetSubtype="9" fill="hold" grpId="0" nodeType="afterEffect">
                                  <p:stCondLst>
                                    <p:cond delay="0"/>
                                  </p:stCondLst>
                                  <p:childTnLst>
                                    <p:set>
                                      <p:cBhvr>
                                        <p:cTn id="26" dur="1" fill="hold">
                                          <p:stCondLst>
                                            <p:cond delay="0"/>
                                          </p:stCondLst>
                                        </p:cTn>
                                        <p:tgtEl>
                                          <p:spTgt spid="2055"/>
                                        </p:tgtEl>
                                        <p:attrNameLst>
                                          <p:attrName>style.visibility</p:attrName>
                                        </p:attrNameLst>
                                      </p:cBhvr>
                                      <p:to>
                                        <p:strVal val="visible"/>
                                      </p:to>
                                    </p:set>
                                    <p:anim calcmode="lin" valueType="num">
                                      <p:cBhvr additive="base">
                                        <p:cTn id="27" dur="500" fill="hold"/>
                                        <p:tgtEl>
                                          <p:spTgt spid="2055"/>
                                        </p:tgtEl>
                                        <p:attrNameLst>
                                          <p:attrName>ppt_x</p:attrName>
                                        </p:attrNameLst>
                                      </p:cBhvr>
                                      <p:tavLst>
                                        <p:tav tm="0">
                                          <p:val>
                                            <p:strVal val="0-#ppt_w/2"/>
                                          </p:val>
                                        </p:tav>
                                        <p:tav tm="100000">
                                          <p:val>
                                            <p:strVal val="#ppt_x"/>
                                          </p:val>
                                        </p:tav>
                                      </p:tavLst>
                                    </p:anim>
                                    <p:anim calcmode="lin" valueType="num">
                                      <p:cBhvr additive="base">
                                        <p:cTn id="28" dur="500" fill="hold"/>
                                        <p:tgtEl>
                                          <p:spTgt spid="2055"/>
                                        </p:tgtEl>
                                        <p:attrNameLst>
                                          <p:attrName>ppt_y</p:attrName>
                                        </p:attrNameLst>
                                      </p:cBhvr>
                                      <p:tavLst>
                                        <p:tav tm="0">
                                          <p:val>
                                            <p:strVal val="0-#ppt_h/2"/>
                                          </p:val>
                                        </p:tav>
                                        <p:tav tm="100000">
                                          <p:val>
                                            <p:strVal val="#ppt_y"/>
                                          </p:val>
                                        </p:tav>
                                      </p:tavLst>
                                    </p:anim>
                                  </p:childTnLst>
                                </p:cTn>
                              </p:par>
                            </p:childTnLst>
                          </p:cTn>
                        </p:par>
                        <p:par>
                          <p:cTn id="29" fill="hold">
                            <p:stCondLst>
                              <p:cond delay="3200"/>
                            </p:stCondLst>
                            <p:childTnLst>
                              <p:par>
                                <p:cTn id="30" presetID="2" presetClass="entr" presetSubtype="4" fill="hold" grpId="0" nodeType="afterEffect">
                                  <p:stCondLst>
                                    <p:cond delay="0"/>
                                  </p:stCondLst>
                                  <p:childTnLst>
                                    <p:set>
                                      <p:cBhvr>
                                        <p:cTn id="31" dur="1" fill="hold">
                                          <p:stCondLst>
                                            <p:cond delay="0"/>
                                          </p:stCondLst>
                                        </p:cTn>
                                        <p:tgtEl>
                                          <p:spTgt spid="2057"/>
                                        </p:tgtEl>
                                        <p:attrNameLst>
                                          <p:attrName>style.visibility</p:attrName>
                                        </p:attrNameLst>
                                      </p:cBhvr>
                                      <p:to>
                                        <p:strVal val="visible"/>
                                      </p:to>
                                    </p:set>
                                    <p:anim calcmode="lin" valueType="num">
                                      <p:cBhvr additive="base">
                                        <p:cTn id="32" dur="500" fill="hold"/>
                                        <p:tgtEl>
                                          <p:spTgt spid="2057"/>
                                        </p:tgtEl>
                                        <p:attrNameLst>
                                          <p:attrName>ppt_x</p:attrName>
                                        </p:attrNameLst>
                                      </p:cBhvr>
                                      <p:tavLst>
                                        <p:tav tm="0">
                                          <p:val>
                                            <p:strVal val="#ppt_x"/>
                                          </p:val>
                                        </p:tav>
                                        <p:tav tm="100000">
                                          <p:val>
                                            <p:strVal val="#ppt_x"/>
                                          </p:val>
                                        </p:tav>
                                      </p:tavLst>
                                    </p:anim>
                                    <p:anim calcmode="lin" valueType="num">
                                      <p:cBhvr additive="base">
                                        <p:cTn id="33" dur="500" fill="hold"/>
                                        <p:tgtEl>
                                          <p:spTgt spid="2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advAuto="0"/>
      <p:bldP spid="2055" grpId="0" animBg="1"/>
      <p:bldP spid="205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TotalTime>
  <Words>554</Words>
  <Application>Microsoft PowerPoint</Application>
  <PresentationFormat>Diavoorstelling (4:3)</PresentationFormat>
  <Paragraphs>46</Paragraphs>
  <Slides>4</Slides>
  <Notes>3</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4</vt:i4>
      </vt:variant>
    </vt:vector>
  </HeadingPairs>
  <TitlesOfParts>
    <vt:vector size="10" baseType="lpstr">
      <vt:lpstr>Times New Roman</vt:lpstr>
      <vt:lpstr>Wingdings</vt:lpstr>
      <vt:lpstr>Arial</vt:lpstr>
      <vt:lpstr>MS Mincho</vt:lpstr>
      <vt:lpstr>Courier New</vt:lpstr>
      <vt:lpstr>Oriel</vt:lpstr>
      <vt:lpstr>Powerpoint-presentaties:  Gebruiksmogelijkheden</vt:lpstr>
      <vt:lpstr>Toepassing 1: Transparanten</vt:lpstr>
      <vt:lpstr>Toepassing 2: Presentaties</vt:lpstr>
      <vt:lpstr>Toepassing 3: Autonoom</vt:lpstr>
    </vt:vector>
  </TitlesOfParts>
  <Company>Sociale Hogeschool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Toepassing 3: Autonoom</dc:title>
  <dc:creator>Erik Penen</dc:creator>
  <cp:lastModifiedBy>Erik Penen</cp:lastModifiedBy>
  <cp:revision>31</cp:revision>
  <dcterms:created xsi:type="dcterms:W3CDTF">2001-11-10T22:14:11Z</dcterms:created>
  <dcterms:modified xsi:type="dcterms:W3CDTF">2010-10-25T13:10:28Z</dcterms:modified>
</cp:coreProperties>
</file>